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49" r:id="rId2"/>
    <p:sldMasterId id="2147483922" r:id="rId3"/>
    <p:sldMasterId id="2147483949" r:id="rId4"/>
    <p:sldMasterId id="2147483963" r:id="rId5"/>
  </p:sldMasterIdLst>
  <p:notesMasterIdLst>
    <p:notesMasterId r:id="rId28"/>
  </p:notesMasterIdLst>
  <p:handoutMasterIdLst>
    <p:handoutMasterId r:id="rId29"/>
  </p:handoutMasterIdLst>
  <p:sldIdLst>
    <p:sldId id="539" r:id="rId6"/>
    <p:sldId id="577" r:id="rId7"/>
    <p:sldId id="575" r:id="rId8"/>
    <p:sldId id="591" r:id="rId9"/>
    <p:sldId id="609" r:id="rId10"/>
    <p:sldId id="612" r:id="rId11"/>
    <p:sldId id="613" r:id="rId12"/>
    <p:sldId id="614" r:id="rId13"/>
    <p:sldId id="615" r:id="rId14"/>
    <p:sldId id="593" r:id="rId15"/>
    <p:sldId id="595" r:id="rId16"/>
    <p:sldId id="596" r:id="rId17"/>
    <p:sldId id="597" r:id="rId18"/>
    <p:sldId id="598" r:id="rId19"/>
    <p:sldId id="599" r:id="rId20"/>
    <p:sldId id="600" r:id="rId21"/>
    <p:sldId id="583" r:id="rId22"/>
    <p:sldId id="495" r:id="rId23"/>
    <p:sldId id="601" r:id="rId24"/>
    <p:sldId id="616" r:id="rId25"/>
    <p:sldId id="586" r:id="rId26"/>
    <p:sldId id="603" r:id="rId27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63E37B-AA57-4C09-8BF9-2ABB8012602C}">
          <p14:sldIdLst>
            <p14:sldId id="539"/>
            <p14:sldId id="577"/>
            <p14:sldId id="575"/>
            <p14:sldId id="591"/>
            <p14:sldId id="609"/>
            <p14:sldId id="612"/>
            <p14:sldId id="613"/>
            <p14:sldId id="614"/>
            <p14:sldId id="615"/>
            <p14:sldId id="593"/>
            <p14:sldId id="595"/>
            <p14:sldId id="596"/>
            <p14:sldId id="597"/>
            <p14:sldId id="598"/>
            <p14:sldId id="599"/>
            <p14:sldId id="600"/>
            <p14:sldId id="583"/>
            <p14:sldId id="495"/>
            <p14:sldId id="601"/>
            <p14:sldId id="616"/>
            <p14:sldId id="586"/>
            <p14:sldId id="6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33"/>
    <a:srgbClr val="0033CC"/>
    <a:srgbClr val="7777FD"/>
    <a:srgbClr val="FFFF00"/>
    <a:srgbClr val="CCCCFF"/>
    <a:srgbClr val="6C6FFC"/>
    <a:srgbClr val="FFFFCC"/>
    <a:srgbClr val="ECF8A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5531" autoAdjust="0"/>
  </p:normalViewPr>
  <p:slideViewPr>
    <p:cSldViewPr>
      <p:cViewPr varScale="1">
        <p:scale>
          <a:sx n="112" d="100"/>
          <a:sy n="112" d="100"/>
        </p:scale>
        <p:origin x="-16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средств местного бюджета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88682346732308E-3"/>
                  <c:y val="2.164038671219723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1302,5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1375,1</a:t>
                    </a:r>
                  </a:p>
                  <a:p>
                    <a:r>
                      <a:rPr lang="ru-RU" sz="1400" dirty="0" smtClean="0"/>
                      <a:t>млн.руб.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1410,4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1302.5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краевого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37286404385688E-3"/>
                  <c:y val="9.21562678050821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1208,6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млн.руб. 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20987654321052E-2"/>
                  <c:y val="6.45387512005739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1162,0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41E-2"/>
                  <c:y val="5.61206532178897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1163,8 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 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1208.5999999999999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за счет средств федерального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21910137314426E-3"/>
                  <c:y val="3.611371947551573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14,7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млн.руб</a:t>
                    </a:r>
                    <a:r>
                      <a:rPr lang="ru-RU" dirty="0"/>
                      <a:t>.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657E-2"/>
                  <c:y val="5.89266858787844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213,1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657E-2"/>
                  <c:y val="6.45387512005739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246,6</a:t>
                    </a:r>
                  </a:p>
                  <a:p>
                    <a:pPr>
                      <a:defRPr/>
                    </a:pPr>
                    <a:r>
                      <a:rPr lang="ru-RU"/>
                      <a:t>млн.руб.</a:t>
                    </a:r>
                  </a:p>
                  <a:p>
                    <a:pPr>
                      <a:defRPr/>
                    </a:pP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за счет средств поселений на выполнение переданных полномочий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493507404039783E-3"/>
                  <c:y val="4.792002590793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</a:t>
                    </a:r>
                  </a:p>
                  <a:p>
                    <a:r>
                      <a:rPr lang="ru-RU" dirty="0" smtClean="0"/>
                      <a:t>млн. руб.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14528"/>
        <c:axId val="100616064"/>
      </c:barChart>
      <c:catAx>
        <c:axId val="100614528"/>
        <c:scaling>
          <c:orientation val="minMax"/>
        </c:scaling>
        <c:delete val="1"/>
        <c:axPos val="b"/>
        <c:majorTickMark val="out"/>
        <c:minorTickMark val="none"/>
        <c:tickLblPos val="none"/>
        <c:crossAx val="100616064"/>
        <c:crosses val="autoZero"/>
        <c:auto val="1"/>
        <c:lblAlgn val="ctr"/>
        <c:lblOffset val="100"/>
        <c:noMultiLvlLbl val="0"/>
      </c:catAx>
      <c:valAx>
        <c:axId val="10061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61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87800136094165"/>
          <c:y val="2.3760728448709637E-2"/>
          <c:w val="0.33390006437251546"/>
          <c:h val="0.967343445800289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расходы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549376"/>
        <c:axId val="36663296"/>
        <c:axId val="0"/>
      </c:bar3DChart>
      <c:catAx>
        <c:axId val="36549376"/>
        <c:scaling>
          <c:orientation val="minMax"/>
        </c:scaling>
        <c:delete val="1"/>
        <c:axPos val="b"/>
        <c:majorTickMark val="out"/>
        <c:minorTickMark val="none"/>
        <c:tickLblPos val="none"/>
        <c:crossAx val="36663296"/>
        <c:crosses val="autoZero"/>
        <c:auto val="1"/>
        <c:lblAlgn val="ctr"/>
        <c:lblOffset val="100"/>
        <c:noMultiLvlLbl val="0"/>
      </c:catAx>
      <c:valAx>
        <c:axId val="3666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49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ea typeface="Verdana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62660584406066"/>
          <c:y val="0.3493893400665708"/>
          <c:w val="0.50501253132832058"/>
          <c:h val="0.54329004329004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9.5857627663383668E-2"/>
                  <c:y val="6.0994110939518809E-3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Образование </a:t>
                    </a: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1608,2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0.13892850725703049"/>
                  <c:y val="-3.0638171977515425E-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Культура   </a:t>
                    </a:r>
                  </a:p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98,1</a:t>
                    </a:r>
                    <a:endParaRPr lang="ru-RU" sz="1600" b="0" i="0" u="none" strike="noStrike" kern="1200" baseline="0" dirty="0">
                      <a:solidFill>
                        <a:srgbClr val="0033CC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-0.10025156735116721"/>
                  <c:y val="-0.16740657880218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Здравоохранение </a:t>
                    </a:r>
                  </a:p>
                  <a:p>
                    <a:r>
                      <a:rPr lang="ru-RU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7,2</a:t>
                    </a:r>
                    <a:endParaRPr lang="ru-RU" sz="1600" dirty="0">
                      <a:solidFill>
                        <a:srgbClr val="0033CC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6.4751090758321833E-2"/>
                  <c:y val="-0.21925684188065594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 Социальная </a:t>
                    </a:r>
                    <a:r>
                      <a: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политика </a:t>
                    </a:r>
                    <a:r>
                      <a:rPr lang="ru-RU" sz="1600" b="0" i="0" u="none" strike="noStrike" kern="1200" baseline="0" dirty="0" smtClean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209,0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23497283602884142"/>
                  <c:y val="-0.1244999443857201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dirty="0" smtClean="0"/>
                      <a:t>Физическая культура и спорт</a:t>
                    </a:r>
                  </a:p>
                  <a:p>
                    <a:pPr>
                      <a:defRPr lang="ru-RU" sz="1600" b="0" i="0" u="none" strike="noStrike" kern="1200" baseline="0" dirty="0">
                        <a:solidFill>
                          <a:srgbClr val="00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dirty="0" smtClean="0"/>
                      <a:t> 66,6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-5.1327593097675622E-2"/>
                  <c:y val="-0.2132740217421739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Обслуживание</a:t>
                    </a:r>
                    <a:r>
                      <a:rPr lang="ru-RU" sz="1600" baseline="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 муниципального долга 15,0</a:t>
                    </a:r>
                    <a:r>
                      <a:rPr lang="en-US" sz="1600" dirty="0" smtClean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endParaRPr lang="en-US" sz="1600" dirty="0">
                      <a:solidFill>
                        <a:srgbClr val="0033CC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ФК и 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 formatCode="0.0">
                  <c:v>1608.2</c:v>
                </c:pt>
                <c:pt idx="5">
                  <c:v>98.1</c:v>
                </c:pt>
                <c:pt idx="6">
                  <c:v>7.2</c:v>
                </c:pt>
                <c:pt idx="7">
                  <c:v>209</c:v>
                </c:pt>
                <c:pt idx="8">
                  <c:v>66.599999999999994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outerShdw blurRad="50800" dist="50800" dir="5400000" algn="ctr" rotWithShape="0">
        <a:srgbClr val="6C6FFC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C004-DE5A-4990-8545-31A1B63023C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3EAB5-1CEB-49EA-B51D-F98C227C102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1600" b="1" cap="none" spc="0" dirty="0" smtClean="0">
              <a:ln/>
              <a:solidFill>
                <a:schemeClr val="accent3"/>
              </a:solidFill>
              <a:effectLst/>
            </a:rPr>
            <a:t>Детские дошкольные учреждения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591,4 млн. рублей 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CD1ECEE-D5AA-41C7-8D69-FB0DD2771085}" type="parTrans" cxnId="{03924F3C-CA66-4636-BF73-0D971C6A612F}">
      <dgm:prSet/>
      <dgm:spPr/>
      <dgm:t>
        <a:bodyPr/>
        <a:lstStyle/>
        <a:p>
          <a:endParaRPr lang="ru-RU"/>
        </a:p>
      </dgm:t>
    </dgm:pt>
    <dgm:pt modelId="{455F6562-3CFD-4A5B-8560-094EB12F3B05}" type="sibTrans" cxnId="{03924F3C-CA66-4636-BF73-0D971C6A612F}">
      <dgm:prSet/>
      <dgm:spPr/>
      <dgm:t>
        <a:bodyPr/>
        <a:lstStyle/>
        <a:p>
          <a:endParaRPr lang="ru-RU"/>
        </a:p>
      </dgm:t>
    </dgm:pt>
    <dgm:pt modelId="{4190D299-FD03-4FEA-9EFD-D202D93F287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1600" b="1" cap="none" spc="0" dirty="0" smtClean="0">
              <a:ln/>
              <a:solidFill>
                <a:schemeClr val="accent3"/>
              </a:solidFill>
              <a:effectLst/>
            </a:rPr>
            <a:t>Общеобразовательные учреждения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725,6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86BDF71-FC2E-4EA0-81BE-DB470A128C49}" type="parTrans" cxnId="{532BC500-E7E0-450B-9A8A-F23B30220E5D}">
      <dgm:prSet/>
      <dgm:spPr/>
      <dgm:t>
        <a:bodyPr/>
        <a:lstStyle/>
        <a:p>
          <a:endParaRPr lang="ru-RU"/>
        </a:p>
      </dgm:t>
    </dgm:pt>
    <dgm:pt modelId="{F66D5E3B-B1F5-4BF3-88EA-D7A8593C1D0B}" type="sibTrans" cxnId="{532BC500-E7E0-450B-9A8A-F23B30220E5D}">
      <dgm:prSet/>
      <dgm:spPr/>
      <dgm:t>
        <a:bodyPr/>
        <a:lstStyle/>
        <a:p>
          <a:endParaRPr lang="ru-RU"/>
        </a:p>
      </dgm:t>
    </dgm:pt>
    <dgm:pt modelId="{63F1876E-EA31-4013-A857-B16A2EAF839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1600" b="1" cap="none" spc="0" dirty="0" smtClean="0">
              <a:ln/>
              <a:solidFill>
                <a:schemeClr val="accent3"/>
              </a:solidFill>
              <a:effectLst/>
            </a:rPr>
            <a:t>Учреждения молодежной политики и оздоровления детей   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24,3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7A553D-ACE3-4D24-90D8-4FF2246C5558}" type="parTrans" cxnId="{77B1EFB3-E70C-47DC-BC91-89B4230A0072}">
      <dgm:prSet/>
      <dgm:spPr/>
      <dgm:t>
        <a:bodyPr/>
        <a:lstStyle/>
        <a:p>
          <a:endParaRPr lang="ru-RU"/>
        </a:p>
      </dgm:t>
    </dgm:pt>
    <dgm:pt modelId="{91891F70-F89C-435F-8195-4DC0C28A636B}" type="sibTrans" cxnId="{77B1EFB3-E70C-47DC-BC91-89B4230A0072}">
      <dgm:prSet/>
      <dgm:spPr/>
      <dgm:t>
        <a:bodyPr/>
        <a:lstStyle/>
        <a:p>
          <a:endParaRPr lang="ru-RU"/>
        </a:p>
      </dgm:t>
    </dgm:pt>
    <dgm:pt modelId="{C0BBE04A-D13E-4F09-BC44-12BB3F0D567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1600" b="1" cap="none" spc="0" dirty="0" smtClean="0">
              <a:ln/>
              <a:solidFill>
                <a:schemeClr val="accent3"/>
              </a:solidFill>
              <a:effectLst/>
            </a:rPr>
            <a:t>Прочие учреждения в области образования и программные мероприятия</a:t>
          </a:r>
        </a:p>
        <a:p>
          <a:pPr algn="ctr"/>
          <a:r>
            <a:rPr lang="ru-RU" sz="1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115,5 млн. рублей</a:t>
          </a:r>
          <a:endParaRPr lang="ru-RU" sz="14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5058FFC-DC84-4960-AE20-A2B13D08668C}" type="parTrans" cxnId="{ECEDE7C6-5153-4D37-9A18-EE5482688833}">
      <dgm:prSet/>
      <dgm:spPr/>
      <dgm:t>
        <a:bodyPr/>
        <a:lstStyle/>
        <a:p>
          <a:endParaRPr lang="ru-RU"/>
        </a:p>
      </dgm:t>
    </dgm:pt>
    <dgm:pt modelId="{DEE59304-4FE4-4130-9BE3-4AA14C0182C3}" type="sibTrans" cxnId="{ECEDE7C6-5153-4D37-9A18-EE5482688833}">
      <dgm:prSet/>
      <dgm:spPr/>
      <dgm:t>
        <a:bodyPr/>
        <a:lstStyle/>
        <a:p>
          <a:endParaRPr lang="ru-RU"/>
        </a:p>
      </dgm:t>
    </dgm:pt>
    <dgm:pt modelId="{AE70096C-A78A-44DA-9D48-DF7E190A7DF1}" type="pres">
      <dgm:prSet presAssocID="{DE80C004-DE5A-4990-8545-31A1B6302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6BBF8-1A1B-4E2F-9D7F-26F1A4655D3F}" type="pres">
      <dgm:prSet presAssocID="{EF63EAB5-1CEB-49EA-B51D-F98C227C1021}" presName="parentText" presStyleLbl="node1" presStyleIdx="0" presStyleCnt="4" custScaleX="45934" custScaleY="67847" custLinFactY="-31838" custLinFactNeighborX="244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48B33-020C-4CC2-8B01-8B89FBC4E779}" type="pres">
      <dgm:prSet presAssocID="{455F6562-3CFD-4A5B-8560-094EB12F3B05}" presName="spacer" presStyleCnt="0"/>
      <dgm:spPr/>
    </dgm:pt>
    <dgm:pt modelId="{903CC202-C222-417A-B177-90BE5D245BC1}" type="pres">
      <dgm:prSet presAssocID="{4190D299-FD03-4FEA-9EFD-D202D93F2875}" presName="parentText" presStyleLbl="node1" presStyleIdx="1" presStyleCnt="4" custScaleX="47754" custScaleY="69370" custLinFactY="-102095" custLinFactNeighborX="-2593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47295-96E5-4E64-9DCD-494273B5A3C3}" type="pres">
      <dgm:prSet presAssocID="{F66D5E3B-B1F5-4BF3-88EA-D7A8593C1D0B}" presName="spacer" presStyleCnt="0"/>
      <dgm:spPr/>
    </dgm:pt>
    <dgm:pt modelId="{1E905C69-31F4-414B-9337-1E9631A28603}" type="pres">
      <dgm:prSet presAssocID="{63F1876E-EA31-4013-A857-B16A2EAF8397}" presName="parentText" presStyleLbl="node1" presStyleIdx="2" presStyleCnt="4" custScaleX="45906" custScaleY="63674" custLinFactY="-104440" custLinFactNeighborX="2369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4DDF-1209-4865-BFD5-D12E103C57E6}" type="pres">
      <dgm:prSet presAssocID="{91891F70-F89C-435F-8195-4DC0C28A636B}" presName="spacer" presStyleCnt="0"/>
      <dgm:spPr/>
    </dgm:pt>
    <dgm:pt modelId="{66C058AB-FE02-4268-8F07-EA8F14225F49}" type="pres">
      <dgm:prSet presAssocID="{C0BBE04A-D13E-4F09-BC44-12BB3F0D567B}" presName="parentText" presStyleLbl="node1" presStyleIdx="3" presStyleCnt="4" custScaleX="44480" custScaleY="91853" custLinFactY="-113206" custLinFactNeighborX="-269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DE7C6-5153-4D37-9A18-EE5482688833}" srcId="{DE80C004-DE5A-4990-8545-31A1B63023C9}" destId="{C0BBE04A-D13E-4F09-BC44-12BB3F0D567B}" srcOrd="3" destOrd="0" parTransId="{A5058FFC-DC84-4960-AE20-A2B13D08668C}" sibTransId="{DEE59304-4FE4-4130-9BE3-4AA14C0182C3}"/>
    <dgm:cxn modelId="{B0D0436E-DC25-43FE-AA83-646593E725DB}" type="presOf" srcId="{63F1876E-EA31-4013-A857-B16A2EAF8397}" destId="{1E905C69-31F4-414B-9337-1E9631A28603}" srcOrd="0" destOrd="0" presId="urn:microsoft.com/office/officeart/2005/8/layout/vList2"/>
    <dgm:cxn modelId="{104FC67E-1B07-4292-B586-A9D19087616F}" type="presOf" srcId="{C0BBE04A-D13E-4F09-BC44-12BB3F0D567B}" destId="{66C058AB-FE02-4268-8F07-EA8F14225F49}" srcOrd="0" destOrd="0" presId="urn:microsoft.com/office/officeart/2005/8/layout/vList2"/>
    <dgm:cxn modelId="{77B1EFB3-E70C-47DC-BC91-89B4230A0072}" srcId="{DE80C004-DE5A-4990-8545-31A1B63023C9}" destId="{63F1876E-EA31-4013-A857-B16A2EAF8397}" srcOrd="2" destOrd="0" parTransId="{077A553D-ACE3-4D24-90D8-4FF2246C5558}" sibTransId="{91891F70-F89C-435F-8195-4DC0C28A636B}"/>
    <dgm:cxn modelId="{532BC500-E7E0-450B-9A8A-F23B30220E5D}" srcId="{DE80C004-DE5A-4990-8545-31A1B63023C9}" destId="{4190D299-FD03-4FEA-9EFD-D202D93F2875}" srcOrd="1" destOrd="0" parTransId="{186BDF71-FC2E-4EA0-81BE-DB470A128C49}" sibTransId="{F66D5E3B-B1F5-4BF3-88EA-D7A8593C1D0B}"/>
    <dgm:cxn modelId="{1A7392BE-2132-4AC6-AEB0-0EB30F4A7C0A}" type="presOf" srcId="{4190D299-FD03-4FEA-9EFD-D202D93F2875}" destId="{903CC202-C222-417A-B177-90BE5D245BC1}" srcOrd="0" destOrd="0" presId="urn:microsoft.com/office/officeart/2005/8/layout/vList2"/>
    <dgm:cxn modelId="{C1ED925D-955B-4B8F-8BD9-521A4A6B6195}" type="presOf" srcId="{EF63EAB5-1CEB-49EA-B51D-F98C227C1021}" destId="{B246BBF8-1A1B-4E2F-9D7F-26F1A4655D3F}" srcOrd="0" destOrd="0" presId="urn:microsoft.com/office/officeart/2005/8/layout/vList2"/>
    <dgm:cxn modelId="{03924F3C-CA66-4636-BF73-0D971C6A612F}" srcId="{DE80C004-DE5A-4990-8545-31A1B63023C9}" destId="{EF63EAB5-1CEB-49EA-B51D-F98C227C1021}" srcOrd="0" destOrd="0" parTransId="{8CD1ECEE-D5AA-41C7-8D69-FB0DD2771085}" sibTransId="{455F6562-3CFD-4A5B-8560-094EB12F3B05}"/>
    <dgm:cxn modelId="{B043F06D-5481-4F7C-9433-A701EE84345C}" type="presOf" srcId="{DE80C004-DE5A-4990-8545-31A1B63023C9}" destId="{AE70096C-A78A-44DA-9D48-DF7E190A7DF1}" srcOrd="0" destOrd="0" presId="urn:microsoft.com/office/officeart/2005/8/layout/vList2"/>
    <dgm:cxn modelId="{475D8581-CAFB-414B-8317-098ECD482E11}" type="presParOf" srcId="{AE70096C-A78A-44DA-9D48-DF7E190A7DF1}" destId="{B246BBF8-1A1B-4E2F-9D7F-26F1A4655D3F}" srcOrd="0" destOrd="0" presId="urn:microsoft.com/office/officeart/2005/8/layout/vList2"/>
    <dgm:cxn modelId="{FDE2112E-F379-450F-AE3D-D941DC5C91A4}" type="presParOf" srcId="{AE70096C-A78A-44DA-9D48-DF7E190A7DF1}" destId="{12F48B33-020C-4CC2-8B01-8B89FBC4E779}" srcOrd="1" destOrd="0" presId="urn:microsoft.com/office/officeart/2005/8/layout/vList2"/>
    <dgm:cxn modelId="{C5306E00-3AAD-40A2-A3C7-4A8E2B1D6B05}" type="presParOf" srcId="{AE70096C-A78A-44DA-9D48-DF7E190A7DF1}" destId="{903CC202-C222-417A-B177-90BE5D245BC1}" srcOrd="2" destOrd="0" presId="urn:microsoft.com/office/officeart/2005/8/layout/vList2"/>
    <dgm:cxn modelId="{1900B315-AE23-405E-AD91-69C7186B67AA}" type="presParOf" srcId="{AE70096C-A78A-44DA-9D48-DF7E190A7DF1}" destId="{68547295-96E5-4E64-9DCD-494273B5A3C3}" srcOrd="3" destOrd="0" presId="urn:microsoft.com/office/officeart/2005/8/layout/vList2"/>
    <dgm:cxn modelId="{26634488-E4D3-4568-8124-E5A011D4283D}" type="presParOf" srcId="{AE70096C-A78A-44DA-9D48-DF7E190A7DF1}" destId="{1E905C69-31F4-414B-9337-1E9631A28603}" srcOrd="4" destOrd="0" presId="urn:microsoft.com/office/officeart/2005/8/layout/vList2"/>
    <dgm:cxn modelId="{B99EC4F5-F82F-49B6-92E5-BA6C0F42B7CC}" type="presParOf" srcId="{AE70096C-A78A-44DA-9D48-DF7E190A7DF1}" destId="{B5534DDF-1209-4865-BFD5-D12E103C57E6}" srcOrd="5" destOrd="0" presId="urn:microsoft.com/office/officeart/2005/8/layout/vList2"/>
    <dgm:cxn modelId="{AEC0A6F0-AE9C-4783-96E7-C5010760E0D7}" type="presParOf" srcId="{AE70096C-A78A-44DA-9D48-DF7E190A7DF1}" destId="{66C058AB-FE02-4268-8F07-EA8F14225F49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AE3CB-8F00-4D37-8AE9-2255C41000EF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B6777-78E4-4638-B446-2631FF465F9A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endParaRPr lang="ru-RU" sz="1200" b="1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r>
            <a:rPr lang="ru-RU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Аварийно-спасательный отряд 9,7 млн.рублей</a:t>
          </a:r>
          <a:endParaRPr lang="ru-RU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96CB686-A888-4F67-AF93-CEF608B03B3C}" type="par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5F656325-5A76-4F58-9EA2-09DDE4EEA44C}" type="sibTrans" cxnId="{BF9DFF97-0089-49C7-8289-B730D81DF720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2E466AE6-1994-448A-A113-590BB568FEE9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Содержание управления ГО ЧС 7,2 млн.рублей</a:t>
          </a:r>
          <a:endParaRPr lang="ru-RU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18E7CC0-3A1F-4D5B-AE49-57724A2D25F0}" type="par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C7D2C98-14AE-4FED-AFDE-1E854E74BAAB}" type="sibTrans" cxnId="{156990BC-D35C-4067-9050-0B070FDF06C1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B6BFF7E-D8A2-4C3E-9FD4-10415BD0BC07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 рамках  муниципальных программ 1,7</a:t>
          </a:r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       млн.рублей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36CCBB8-741B-4727-8A32-00C01C76A9C9}" type="par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55088C2-B5AC-45AF-8A05-C1FE9367EFDD}" type="sibTrans" cxnId="{0CCD7332-7530-4F42-A439-5E140DF8C3A7}">
      <dgm:prSet/>
      <dgm:spPr/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9A0F29C-43C2-4E6A-8B81-2C4558A8231D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sz="105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Обеспечение системы Безопасный город 8,0 млн.рублей</a:t>
          </a:r>
          <a:endParaRPr lang="ru-RU" sz="105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07F9D30-B516-4030-BA47-7C84ADDE4EC7}" type="parTrans" cxnId="{28D047FA-5F6D-4583-93C4-21DAB80CA325}">
      <dgm:prSet/>
      <dgm:spPr/>
      <dgm:t>
        <a:bodyPr/>
        <a:lstStyle/>
        <a:p>
          <a:endParaRPr lang="ru-RU"/>
        </a:p>
      </dgm:t>
    </dgm:pt>
    <dgm:pt modelId="{96BF8213-8B18-48EE-9597-9D278AB2789B}" type="sibTrans" cxnId="{28D047FA-5F6D-4583-93C4-21DAB80CA325}">
      <dgm:prSet/>
      <dgm:spPr/>
      <dgm:t>
        <a:bodyPr/>
        <a:lstStyle/>
        <a:p>
          <a:endParaRPr lang="ru-RU"/>
        </a:p>
      </dgm:t>
    </dgm:pt>
    <dgm:pt modelId="{2C06436B-D640-475D-B53A-7EC16E6DFD17}" type="pres">
      <dgm:prSet presAssocID="{0A6AE3CB-8F00-4D37-8AE9-2255C41000E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CE947-294A-44D4-B364-F2547EAC24C9}" type="pres">
      <dgm:prSet presAssocID="{6E1B6777-78E4-4638-B446-2631FF465F9A}" presName="circ1" presStyleLbl="vennNode1" presStyleIdx="0" presStyleCnt="4" custScaleX="59600" custScaleY="55302" custLinFactNeighborX="-6613" custLinFactNeighborY="-9743"/>
      <dgm:spPr/>
      <dgm:t>
        <a:bodyPr/>
        <a:lstStyle/>
        <a:p>
          <a:endParaRPr lang="ru-RU"/>
        </a:p>
      </dgm:t>
    </dgm:pt>
    <dgm:pt modelId="{1D8B36B7-4E48-4C74-91FC-3C6E0AE17437}" type="pres">
      <dgm:prSet presAssocID="{6E1B6777-78E4-4638-B446-2631FF465F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C752-D577-46D4-B277-77428CF13A92}" type="pres">
      <dgm:prSet presAssocID="{2E466AE6-1994-448A-A113-590BB568FEE9}" presName="circ2" presStyleLbl="vennNode1" presStyleIdx="1" presStyleCnt="4" custScaleX="103725" custScaleY="70258" custLinFactNeighborX="17668" custLinFactNeighborY="-2778"/>
      <dgm:spPr/>
      <dgm:t>
        <a:bodyPr/>
        <a:lstStyle/>
        <a:p>
          <a:endParaRPr lang="ru-RU"/>
        </a:p>
      </dgm:t>
    </dgm:pt>
    <dgm:pt modelId="{67C10225-1492-4D92-B83D-F553933D924F}" type="pres">
      <dgm:prSet presAssocID="{2E466AE6-1994-448A-A113-590BB568FE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F1C38-3EDB-4B96-8355-5359DF733DCC}" type="pres">
      <dgm:prSet presAssocID="{AB6BFF7E-D8A2-4C3E-9FD4-10415BD0BC07}" presName="circ3" presStyleLbl="vennNode1" presStyleIdx="2" presStyleCnt="4" custScaleX="79760" custScaleY="88353" custLinFactNeighborX="-8559" custLinFactNeighborY="14023"/>
      <dgm:spPr/>
      <dgm:t>
        <a:bodyPr/>
        <a:lstStyle/>
        <a:p>
          <a:endParaRPr lang="ru-RU"/>
        </a:p>
      </dgm:t>
    </dgm:pt>
    <dgm:pt modelId="{39DC1BF2-B6F5-499D-82B4-31617972F880}" type="pres">
      <dgm:prSet presAssocID="{AB6BFF7E-D8A2-4C3E-9FD4-10415BD0BC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4B281-1CC1-4F72-8DCB-3F9B78DA6803}" type="pres">
      <dgm:prSet presAssocID="{49A0F29C-43C2-4E6A-8B81-2C4558A8231D}" presName="circ4" presStyleLbl="vennNode1" presStyleIdx="3" presStyleCnt="4" custScaleX="97027" custScaleY="55638" custLinFactNeighborX="-44941" custLinFactNeighborY="-12530"/>
      <dgm:spPr/>
      <dgm:t>
        <a:bodyPr/>
        <a:lstStyle/>
        <a:p>
          <a:endParaRPr lang="ru-RU"/>
        </a:p>
      </dgm:t>
    </dgm:pt>
    <dgm:pt modelId="{2D4A5697-DF55-4974-A37F-E44EBC5D3D5B}" type="pres">
      <dgm:prSet presAssocID="{49A0F29C-43C2-4E6A-8B81-2C4558A8231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5037A-FBAB-4D2D-A50E-33CF46762D7B}" type="presOf" srcId="{0A6AE3CB-8F00-4D37-8AE9-2255C41000EF}" destId="{2C06436B-D640-475D-B53A-7EC16E6DFD17}" srcOrd="0" destOrd="0" presId="urn:microsoft.com/office/officeart/2005/8/layout/venn1"/>
    <dgm:cxn modelId="{1C2DB1BB-28BD-466D-9AA0-F3E041A1F5FD}" type="presOf" srcId="{AB6BFF7E-D8A2-4C3E-9FD4-10415BD0BC07}" destId="{E6EF1C38-3EDB-4B96-8355-5359DF733DCC}" srcOrd="0" destOrd="0" presId="urn:microsoft.com/office/officeart/2005/8/layout/venn1"/>
    <dgm:cxn modelId="{E82F16FF-9AEE-4B50-B695-3266DD604DBF}" type="presOf" srcId="{49A0F29C-43C2-4E6A-8B81-2C4558A8231D}" destId="{1964B281-1CC1-4F72-8DCB-3F9B78DA6803}" srcOrd="0" destOrd="0" presId="urn:microsoft.com/office/officeart/2005/8/layout/venn1"/>
    <dgm:cxn modelId="{B4267B2D-F34E-4477-A960-A52C3EE7ACD4}" type="presOf" srcId="{49A0F29C-43C2-4E6A-8B81-2C4558A8231D}" destId="{2D4A5697-DF55-4974-A37F-E44EBC5D3D5B}" srcOrd="1" destOrd="0" presId="urn:microsoft.com/office/officeart/2005/8/layout/venn1"/>
    <dgm:cxn modelId="{28D047FA-5F6D-4583-93C4-21DAB80CA325}" srcId="{0A6AE3CB-8F00-4D37-8AE9-2255C41000EF}" destId="{49A0F29C-43C2-4E6A-8B81-2C4558A8231D}" srcOrd="3" destOrd="0" parTransId="{E07F9D30-B516-4030-BA47-7C84ADDE4EC7}" sibTransId="{96BF8213-8B18-48EE-9597-9D278AB2789B}"/>
    <dgm:cxn modelId="{171CDD3B-6E35-4157-B46F-0071FB1563B3}" type="presOf" srcId="{2E466AE6-1994-448A-A113-590BB568FEE9}" destId="{67C10225-1492-4D92-B83D-F553933D924F}" srcOrd="1" destOrd="0" presId="urn:microsoft.com/office/officeart/2005/8/layout/venn1"/>
    <dgm:cxn modelId="{156990BC-D35C-4067-9050-0B070FDF06C1}" srcId="{0A6AE3CB-8F00-4D37-8AE9-2255C41000EF}" destId="{2E466AE6-1994-448A-A113-590BB568FEE9}" srcOrd="1" destOrd="0" parTransId="{D18E7CC0-3A1F-4D5B-AE49-57724A2D25F0}" sibTransId="{0C7D2C98-14AE-4FED-AFDE-1E854E74BAAB}"/>
    <dgm:cxn modelId="{FB0C3BFC-249C-4A03-9C67-FEADE2304D3A}" type="presOf" srcId="{6E1B6777-78E4-4638-B446-2631FF465F9A}" destId="{1D8B36B7-4E48-4C74-91FC-3C6E0AE17437}" srcOrd="1" destOrd="0" presId="urn:microsoft.com/office/officeart/2005/8/layout/venn1"/>
    <dgm:cxn modelId="{4390C2A0-929C-4D5A-AC84-DD406C25AD96}" type="presOf" srcId="{2E466AE6-1994-448A-A113-590BB568FEE9}" destId="{EEA0C752-D577-46D4-B277-77428CF13A92}" srcOrd="0" destOrd="0" presId="urn:microsoft.com/office/officeart/2005/8/layout/venn1"/>
    <dgm:cxn modelId="{0CCD7332-7530-4F42-A439-5E140DF8C3A7}" srcId="{0A6AE3CB-8F00-4D37-8AE9-2255C41000EF}" destId="{AB6BFF7E-D8A2-4C3E-9FD4-10415BD0BC07}" srcOrd="2" destOrd="0" parTransId="{336CCBB8-741B-4727-8A32-00C01C76A9C9}" sibTransId="{A55088C2-B5AC-45AF-8A05-C1FE9367EFDD}"/>
    <dgm:cxn modelId="{BF9DFF97-0089-49C7-8289-B730D81DF720}" srcId="{0A6AE3CB-8F00-4D37-8AE9-2255C41000EF}" destId="{6E1B6777-78E4-4638-B446-2631FF465F9A}" srcOrd="0" destOrd="0" parTransId="{296CB686-A888-4F67-AF93-CEF608B03B3C}" sibTransId="{5F656325-5A76-4F58-9EA2-09DDE4EEA44C}"/>
    <dgm:cxn modelId="{7D44F8B7-0FD5-4534-8DB8-85AEEBED5C7D}" type="presOf" srcId="{AB6BFF7E-D8A2-4C3E-9FD4-10415BD0BC07}" destId="{39DC1BF2-B6F5-499D-82B4-31617972F880}" srcOrd="1" destOrd="0" presId="urn:microsoft.com/office/officeart/2005/8/layout/venn1"/>
    <dgm:cxn modelId="{DDAE43AC-97C7-46D6-8A99-41D5FA63F9BB}" type="presOf" srcId="{6E1B6777-78E4-4638-B446-2631FF465F9A}" destId="{04FCE947-294A-44D4-B364-F2547EAC24C9}" srcOrd="0" destOrd="0" presId="urn:microsoft.com/office/officeart/2005/8/layout/venn1"/>
    <dgm:cxn modelId="{2F232B56-3EB5-43B6-A437-2F4BC35A5D10}" type="presParOf" srcId="{2C06436B-D640-475D-B53A-7EC16E6DFD17}" destId="{04FCE947-294A-44D4-B364-F2547EAC24C9}" srcOrd="0" destOrd="0" presId="urn:microsoft.com/office/officeart/2005/8/layout/venn1"/>
    <dgm:cxn modelId="{8B8B763E-FF12-4D20-AD65-631F6DB788EA}" type="presParOf" srcId="{2C06436B-D640-475D-B53A-7EC16E6DFD17}" destId="{1D8B36B7-4E48-4C74-91FC-3C6E0AE17437}" srcOrd="1" destOrd="0" presId="urn:microsoft.com/office/officeart/2005/8/layout/venn1"/>
    <dgm:cxn modelId="{5B5DF608-E112-4DE0-85DD-51CBE7861416}" type="presParOf" srcId="{2C06436B-D640-475D-B53A-7EC16E6DFD17}" destId="{EEA0C752-D577-46D4-B277-77428CF13A92}" srcOrd="2" destOrd="0" presId="urn:microsoft.com/office/officeart/2005/8/layout/venn1"/>
    <dgm:cxn modelId="{041601D2-9B25-4E06-B2C7-FCD8B0B09171}" type="presParOf" srcId="{2C06436B-D640-475D-B53A-7EC16E6DFD17}" destId="{67C10225-1492-4D92-B83D-F553933D924F}" srcOrd="3" destOrd="0" presId="urn:microsoft.com/office/officeart/2005/8/layout/venn1"/>
    <dgm:cxn modelId="{E2365C5E-B23B-4436-B7CE-F8D73CB09AA8}" type="presParOf" srcId="{2C06436B-D640-475D-B53A-7EC16E6DFD17}" destId="{E6EF1C38-3EDB-4B96-8355-5359DF733DCC}" srcOrd="4" destOrd="0" presId="urn:microsoft.com/office/officeart/2005/8/layout/venn1"/>
    <dgm:cxn modelId="{8CB95F7D-7BE9-435F-8A2D-D19696572188}" type="presParOf" srcId="{2C06436B-D640-475D-B53A-7EC16E6DFD17}" destId="{39DC1BF2-B6F5-499D-82B4-31617972F880}" srcOrd="5" destOrd="0" presId="urn:microsoft.com/office/officeart/2005/8/layout/venn1"/>
    <dgm:cxn modelId="{511033CC-953A-4124-ABE6-BC4B94B859CE}" type="presParOf" srcId="{2C06436B-D640-475D-B53A-7EC16E6DFD17}" destId="{1964B281-1CC1-4F72-8DCB-3F9B78DA6803}" srcOrd="6" destOrd="0" presId="urn:microsoft.com/office/officeart/2005/8/layout/venn1"/>
    <dgm:cxn modelId="{D02E89DA-9067-4702-8D10-279F1CEE76FD}" type="presParOf" srcId="{2C06436B-D640-475D-B53A-7EC16E6DFD17}" destId="{2D4A5697-DF55-4974-A37F-E44EBC5D3D5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23E14-E6A6-4FCD-A930-6F61C0DAE97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CF886-14DD-4502-B82D-2894BB052F2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Расходы  на национальную экономику</a:t>
          </a:r>
          <a:r>
            <a:rPr lang="en-US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 </a:t>
          </a: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в 2018 </a:t>
          </a:r>
          <a:r>
            <a:rPr lang="ru-RU" sz="160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году </a:t>
          </a:r>
          <a:r>
            <a:rPr lang="ru-RU" sz="180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составили </a:t>
          </a:r>
          <a:endParaRPr lang="ru-RU" sz="1600" b="1" i="0" cap="all" spc="0" baseline="0" dirty="0" smtClean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  <a:latin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960" b="1" i="0" cap="all" spc="0" baseline="0" dirty="0" smtClean="0">
              <a:ln w="9000" cmpd="sng"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</a:rPr>
            <a:t>35,7 млн. рублей</a:t>
          </a:r>
          <a:endParaRPr lang="ru-RU" sz="1960" b="1" i="0" cap="all" spc="0" baseline="0" dirty="0">
            <a:ln w="9000" cmpd="sng">
              <a:prstDash val="solid"/>
            </a:ln>
            <a:solidFill>
              <a:schemeClr val="bg1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reflection blurRad="12700" stA="28000" endPos="45000" dist="1000" dir="5400000" sy="-100000" algn="bl" rotWithShape="0"/>
            </a:effectLst>
          </a:endParaRPr>
        </a:p>
      </dgm:t>
    </dgm:pt>
    <dgm:pt modelId="{5F87FB84-BAF9-4B45-B68B-97B2FF4453CA}" type="parTrans" cxnId="{5E039390-5602-484C-8083-9BAEE0369444}">
      <dgm:prSet/>
      <dgm:spPr/>
      <dgm:t>
        <a:bodyPr/>
        <a:lstStyle/>
        <a:p>
          <a:endParaRPr lang="ru-RU"/>
        </a:p>
      </dgm:t>
    </dgm:pt>
    <dgm:pt modelId="{AC9FBB90-6860-448B-B6B1-4768D32D5387}" type="sibTrans" cxnId="{5E039390-5602-484C-8083-9BAEE0369444}">
      <dgm:prSet/>
      <dgm:spPr/>
      <dgm:t>
        <a:bodyPr/>
        <a:lstStyle/>
        <a:p>
          <a:endParaRPr lang="ru-RU"/>
        </a:p>
      </dgm:t>
    </dgm:pt>
    <dgm:pt modelId="{059A66DA-A2D4-4AD7-8C1C-0B4D801D28D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Содержание учреждений: ИКЦ «Темрюкский» - 4,1 млн. рублей, Архитектурный центр -      11,6 млн.рублей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F0EF2F-14EB-4203-89E6-8BE2A855B4E6}" type="parTrans" cxnId="{9334F87F-EB6E-495C-8049-D32B9CEF7612}">
      <dgm:prSet/>
      <dgm:spPr/>
      <dgm:t>
        <a:bodyPr/>
        <a:lstStyle/>
        <a:p>
          <a:endParaRPr lang="ru-RU"/>
        </a:p>
      </dgm:t>
    </dgm:pt>
    <dgm:pt modelId="{BD5C72D4-1DF7-4DF6-B5C6-3D9662EA1070}" type="sibTrans" cxnId="{9334F87F-EB6E-495C-8049-D32B9CEF7612}">
      <dgm:prSet/>
      <dgm:spPr/>
      <dgm:t>
        <a:bodyPr/>
        <a:lstStyle/>
        <a:p>
          <a:endParaRPr lang="ru-RU"/>
        </a:p>
      </dgm:t>
    </dgm:pt>
    <dgm:pt modelId="{29C0FE70-BA28-40DE-B2E4-B44934B21CB3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1400" b="1" cap="none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r>
            <a:rPr lang="ru-RU" sz="1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Предоставление субсидий гражданам, ведущим ЛПХ, в рамках реализации краевых программ </a:t>
          </a:r>
          <a:r>
            <a:rPr lang="ru-RU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15,3</a:t>
          </a:r>
          <a:r>
            <a:rPr lang="ru-RU" sz="1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млн. рублей</a:t>
          </a:r>
        </a:p>
        <a:p>
          <a:r>
            <a: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</a:t>
          </a:r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47069CB-F0FC-4859-9FA6-4FFEB17B1521}" type="parTrans" cxnId="{B39E82DC-03E6-42E3-82ED-6A125D804009}">
      <dgm:prSet/>
      <dgm:spPr/>
      <dgm:t>
        <a:bodyPr/>
        <a:lstStyle/>
        <a:p>
          <a:endParaRPr lang="ru-RU"/>
        </a:p>
      </dgm:t>
    </dgm:pt>
    <dgm:pt modelId="{4B9EAA47-6F64-4BA2-9F62-84A631F0C950}" type="sibTrans" cxnId="{B39E82DC-03E6-42E3-82ED-6A125D804009}">
      <dgm:prSet/>
      <dgm:spPr/>
      <dgm:t>
        <a:bodyPr/>
        <a:lstStyle/>
        <a:p>
          <a:endParaRPr lang="ru-RU"/>
        </a:p>
      </dgm:t>
    </dgm:pt>
    <dgm:pt modelId="{9C25B7CC-51E7-4D48-B331-6204A00EE34A}">
      <dgm:prSet phldrT="[Текст]" custScaleX="162058" custScaleY="149592" custRadScaleRad="104276" custRadScaleInc="-12929"/>
      <dgm:spPr/>
      <dgm:t>
        <a:bodyPr/>
        <a:lstStyle/>
        <a:p>
          <a:endParaRPr lang="ru-RU"/>
        </a:p>
      </dgm:t>
    </dgm:pt>
    <dgm:pt modelId="{85E50AC0-05E9-4585-9ACF-1F4E3D1A9C36}" type="parTrans" cxnId="{BF03C159-31E0-4F6A-BBFB-A37553DF6770}">
      <dgm:prSet/>
      <dgm:spPr/>
      <dgm:t>
        <a:bodyPr/>
        <a:lstStyle/>
        <a:p>
          <a:endParaRPr lang="ru-RU"/>
        </a:p>
      </dgm:t>
    </dgm:pt>
    <dgm:pt modelId="{9B0CA1F2-9177-4F64-B9C8-8F16AF120104}" type="sibTrans" cxnId="{BF03C159-31E0-4F6A-BBFB-A37553DF6770}">
      <dgm:prSet/>
      <dgm:spPr/>
      <dgm:t>
        <a:bodyPr/>
        <a:lstStyle/>
        <a:p>
          <a:endParaRPr lang="ru-RU"/>
        </a:p>
      </dgm:t>
    </dgm:pt>
    <dgm:pt modelId="{0ED18A0E-B84F-4B87-8A83-7F878201E0F1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1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Мероприятия в рамках реализации муниципальных программ 4,7 млн. рублей </a:t>
          </a:r>
          <a:endParaRPr lang="ru-RU" sz="1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BED08DF-BB00-4605-ABC4-E04B7C5857FC}" type="parTrans" cxnId="{D686A979-9138-4EA3-BB5F-B62315976533}">
      <dgm:prSet/>
      <dgm:spPr/>
      <dgm:t>
        <a:bodyPr/>
        <a:lstStyle/>
        <a:p>
          <a:endParaRPr lang="ru-RU"/>
        </a:p>
      </dgm:t>
    </dgm:pt>
    <dgm:pt modelId="{0DF17EB2-1ED3-4518-9EFF-C60C0939AA34}" type="sibTrans" cxnId="{D686A979-9138-4EA3-BB5F-B62315976533}">
      <dgm:prSet/>
      <dgm:spPr/>
      <dgm:t>
        <a:bodyPr/>
        <a:lstStyle/>
        <a:p>
          <a:endParaRPr lang="ru-RU"/>
        </a:p>
      </dgm:t>
    </dgm:pt>
    <dgm:pt modelId="{CBD2E823-FC2E-46A8-A2D9-B21852B7408A}">
      <dgm:prSet phldrT="[Текст]" custT="1"/>
      <dgm:spPr/>
      <dgm:t>
        <a:bodyPr/>
        <a:lstStyle/>
        <a:p>
          <a:endParaRPr lang="ru-RU" sz="14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DF16ED-1AFA-4551-9AEE-5BF833CAF7AA}" type="parTrans" cxnId="{428B513B-D20B-4725-A74C-4E59DFE3702A}">
      <dgm:prSet/>
      <dgm:spPr/>
      <dgm:t>
        <a:bodyPr/>
        <a:lstStyle/>
        <a:p>
          <a:endParaRPr lang="ru-RU"/>
        </a:p>
      </dgm:t>
    </dgm:pt>
    <dgm:pt modelId="{CB317AA2-788D-44C1-A2D2-852741ECCAC2}" type="sibTrans" cxnId="{428B513B-D20B-4725-A74C-4E59DFE3702A}">
      <dgm:prSet/>
      <dgm:spPr/>
      <dgm:t>
        <a:bodyPr/>
        <a:lstStyle/>
        <a:p>
          <a:endParaRPr lang="ru-RU"/>
        </a:p>
      </dgm:t>
    </dgm:pt>
    <dgm:pt modelId="{D5AA0C21-3C91-4BF3-A988-2A9820885579}" type="pres">
      <dgm:prSet presAssocID="{B1423E14-E6A6-4FCD-A930-6F61C0DAE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98062-8148-4BE9-99E7-0DB0D887CD15}" type="pres">
      <dgm:prSet presAssocID="{7ADCF886-14DD-4502-B82D-2894BB052F28}" presName="centerShape" presStyleLbl="node0" presStyleIdx="0" presStyleCnt="1" custScaleX="157864" custScaleY="128922" custLinFactNeighborX="327" custLinFactNeighborY="-40494"/>
      <dgm:spPr/>
      <dgm:t>
        <a:bodyPr/>
        <a:lstStyle/>
        <a:p>
          <a:endParaRPr lang="ru-RU"/>
        </a:p>
      </dgm:t>
    </dgm:pt>
    <dgm:pt modelId="{A21492CD-2DEA-4461-8E4B-6275999EEEC4}" type="pres">
      <dgm:prSet presAssocID="{8BED08DF-BB00-4605-ABC4-E04B7C5857F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0D9056F-555A-4FAD-9720-4F9C8B1CE4EF}" type="pres">
      <dgm:prSet presAssocID="{0ED18A0E-B84F-4B87-8A83-7F878201E0F1}" presName="node" presStyleLbl="node1" presStyleIdx="0" presStyleCnt="3" custScaleX="101247" custScaleY="125319" custRadScaleRad="91030" custRadScaleInc="-1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3B7D1-82F6-4FCD-837B-B5307F9A4F16}" type="pres">
      <dgm:prSet presAssocID="{0FF0EF2F-14EB-4203-89E6-8BE2A855B4E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E561194-650C-4642-A5D0-6FAD6D61A9BE}" type="pres">
      <dgm:prSet presAssocID="{059A66DA-A2D4-4AD7-8C1C-0B4D801D28DE}" presName="node" presStyleLbl="node1" presStyleIdx="1" presStyleCnt="3" custScaleX="119503" custScaleY="104354" custRadScaleRad="12278" custRadScaleInc="-29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3533-6A32-4A5F-8517-490E1C13A075}" type="pres">
      <dgm:prSet presAssocID="{D47069CB-F0FC-4859-9FA6-4FFEB17B152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770E7B1-3B00-41CC-A87C-D9F971623DE0}" type="pres">
      <dgm:prSet presAssocID="{29C0FE70-BA28-40DE-B2E4-B44934B21CB3}" presName="node" presStyleLbl="node1" presStyleIdx="2" presStyleCnt="3" custScaleX="106139" custScaleY="126706" custRadScaleRad="90023" custRadScaleInc="1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128FB-DD8E-4E93-AD8E-C42787ADFF8E}" type="presOf" srcId="{0ED18A0E-B84F-4B87-8A83-7F878201E0F1}" destId="{40D9056F-555A-4FAD-9720-4F9C8B1CE4EF}" srcOrd="0" destOrd="0" presId="urn:microsoft.com/office/officeart/2005/8/layout/radial4"/>
    <dgm:cxn modelId="{0168C0C8-19E7-47C5-AC6B-D73761634008}" type="presOf" srcId="{8BED08DF-BB00-4605-ABC4-E04B7C5857FC}" destId="{A21492CD-2DEA-4461-8E4B-6275999EEEC4}" srcOrd="0" destOrd="0" presId="urn:microsoft.com/office/officeart/2005/8/layout/radial4"/>
    <dgm:cxn modelId="{CF57092D-DC1E-42F3-80C4-39EFFD3F7DBB}" type="presOf" srcId="{059A66DA-A2D4-4AD7-8C1C-0B4D801D28DE}" destId="{6E561194-650C-4642-A5D0-6FAD6D61A9BE}" srcOrd="0" destOrd="0" presId="urn:microsoft.com/office/officeart/2005/8/layout/radial4"/>
    <dgm:cxn modelId="{428B513B-D20B-4725-A74C-4E59DFE3702A}" srcId="{B1423E14-E6A6-4FCD-A930-6F61C0DAE977}" destId="{CBD2E823-FC2E-46A8-A2D9-B21852B7408A}" srcOrd="1" destOrd="0" parTransId="{25DF16ED-1AFA-4551-9AEE-5BF833CAF7AA}" sibTransId="{CB317AA2-788D-44C1-A2D2-852741ECCAC2}"/>
    <dgm:cxn modelId="{5E039390-5602-484C-8083-9BAEE0369444}" srcId="{B1423E14-E6A6-4FCD-A930-6F61C0DAE977}" destId="{7ADCF886-14DD-4502-B82D-2894BB052F28}" srcOrd="0" destOrd="0" parTransId="{5F87FB84-BAF9-4B45-B68B-97B2FF4453CA}" sibTransId="{AC9FBB90-6860-448B-B6B1-4768D32D5387}"/>
    <dgm:cxn modelId="{0F6EB86C-0408-471C-8A4B-BB9FE774A132}" type="presOf" srcId="{7ADCF886-14DD-4502-B82D-2894BB052F28}" destId="{49198062-8148-4BE9-99E7-0DB0D887CD15}" srcOrd="0" destOrd="0" presId="urn:microsoft.com/office/officeart/2005/8/layout/radial4"/>
    <dgm:cxn modelId="{5BDBF439-7B9B-416F-A553-AD854FA6B133}" type="presOf" srcId="{B1423E14-E6A6-4FCD-A930-6F61C0DAE977}" destId="{D5AA0C21-3C91-4BF3-A988-2A9820885579}" srcOrd="0" destOrd="0" presId="urn:microsoft.com/office/officeart/2005/8/layout/radial4"/>
    <dgm:cxn modelId="{77CA63BD-A5F3-4366-A3CF-646E52A61D61}" type="presOf" srcId="{0FF0EF2F-14EB-4203-89E6-8BE2A855B4E6}" destId="{9C73B7D1-82F6-4FCD-837B-B5307F9A4F16}" srcOrd="0" destOrd="0" presId="urn:microsoft.com/office/officeart/2005/8/layout/radial4"/>
    <dgm:cxn modelId="{B39E82DC-03E6-42E3-82ED-6A125D804009}" srcId="{7ADCF886-14DD-4502-B82D-2894BB052F28}" destId="{29C0FE70-BA28-40DE-B2E4-B44934B21CB3}" srcOrd="2" destOrd="0" parTransId="{D47069CB-F0FC-4859-9FA6-4FFEB17B1521}" sibTransId="{4B9EAA47-6F64-4BA2-9F62-84A631F0C950}"/>
    <dgm:cxn modelId="{D686A979-9138-4EA3-BB5F-B62315976533}" srcId="{7ADCF886-14DD-4502-B82D-2894BB052F28}" destId="{0ED18A0E-B84F-4B87-8A83-7F878201E0F1}" srcOrd="0" destOrd="0" parTransId="{8BED08DF-BB00-4605-ABC4-E04B7C5857FC}" sibTransId="{0DF17EB2-1ED3-4518-9EFF-C60C0939AA34}"/>
    <dgm:cxn modelId="{73918099-2125-4E2C-B0F5-B568D3F8FF55}" type="presOf" srcId="{29C0FE70-BA28-40DE-B2E4-B44934B21CB3}" destId="{8770E7B1-3B00-41CC-A87C-D9F971623DE0}" srcOrd="0" destOrd="0" presId="urn:microsoft.com/office/officeart/2005/8/layout/radial4"/>
    <dgm:cxn modelId="{BF03C159-31E0-4F6A-BBFB-A37553DF6770}" srcId="{B1423E14-E6A6-4FCD-A930-6F61C0DAE977}" destId="{9C25B7CC-51E7-4D48-B331-6204A00EE34A}" srcOrd="2" destOrd="0" parTransId="{85E50AC0-05E9-4585-9ACF-1F4E3D1A9C36}" sibTransId="{9B0CA1F2-9177-4F64-B9C8-8F16AF120104}"/>
    <dgm:cxn modelId="{D429E8E3-3236-4363-9FE2-148EECAAA471}" type="presOf" srcId="{D47069CB-F0FC-4859-9FA6-4FFEB17B1521}" destId="{EB713533-6A32-4A5F-8517-490E1C13A075}" srcOrd="0" destOrd="0" presId="urn:microsoft.com/office/officeart/2005/8/layout/radial4"/>
    <dgm:cxn modelId="{9334F87F-EB6E-495C-8049-D32B9CEF7612}" srcId="{7ADCF886-14DD-4502-B82D-2894BB052F28}" destId="{059A66DA-A2D4-4AD7-8C1C-0B4D801D28DE}" srcOrd="1" destOrd="0" parTransId="{0FF0EF2F-14EB-4203-89E6-8BE2A855B4E6}" sibTransId="{BD5C72D4-1DF7-4DF6-B5C6-3D9662EA1070}"/>
    <dgm:cxn modelId="{2666FA7A-9EB6-4C0F-9DAE-AFE3E40A0C16}" type="presParOf" srcId="{D5AA0C21-3C91-4BF3-A988-2A9820885579}" destId="{49198062-8148-4BE9-99E7-0DB0D887CD15}" srcOrd="0" destOrd="0" presId="urn:microsoft.com/office/officeart/2005/8/layout/radial4"/>
    <dgm:cxn modelId="{48CCE561-4BBF-4933-B610-019EB5B1BFA8}" type="presParOf" srcId="{D5AA0C21-3C91-4BF3-A988-2A9820885579}" destId="{A21492CD-2DEA-4461-8E4B-6275999EEEC4}" srcOrd="1" destOrd="0" presId="urn:microsoft.com/office/officeart/2005/8/layout/radial4"/>
    <dgm:cxn modelId="{8ECB2F4D-9D39-492E-A979-485A77151D51}" type="presParOf" srcId="{D5AA0C21-3C91-4BF3-A988-2A9820885579}" destId="{40D9056F-555A-4FAD-9720-4F9C8B1CE4EF}" srcOrd="2" destOrd="0" presId="urn:microsoft.com/office/officeart/2005/8/layout/radial4"/>
    <dgm:cxn modelId="{8C2CC682-1141-4F48-B978-1CCE74C71869}" type="presParOf" srcId="{D5AA0C21-3C91-4BF3-A988-2A9820885579}" destId="{9C73B7D1-82F6-4FCD-837B-B5307F9A4F16}" srcOrd="3" destOrd="0" presId="urn:microsoft.com/office/officeart/2005/8/layout/radial4"/>
    <dgm:cxn modelId="{6BE7D8B6-2504-4FF9-9C88-E6CCC8C058C4}" type="presParOf" srcId="{D5AA0C21-3C91-4BF3-A988-2A9820885579}" destId="{6E561194-650C-4642-A5D0-6FAD6D61A9BE}" srcOrd="4" destOrd="0" presId="urn:microsoft.com/office/officeart/2005/8/layout/radial4"/>
    <dgm:cxn modelId="{88ABB50D-6816-49D4-B5C9-E9BA88D5C8F6}" type="presParOf" srcId="{D5AA0C21-3C91-4BF3-A988-2A9820885579}" destId="{EB713533-6A32-4A5F-8517-490E1C13A075}" srcOrd="5" destOrd="0" presId="urn:microsoft.com/office/officeart/2005/8/layout/radial4"/>
    <dgm:cxn modelId="{D6AEF1D0-197E-48DB-A517-3C70F9970AEE}" type="presParOf" srcId="{D5AA0C21-3C91-4BF3-A988-2A9820885579}" destId="{8770E7B1-3B00-41CC-A87C-D9F971623DE0}" srcOrd="6" destOrd="0" presId="urn:microsoft.com/office/officeart/2005/8/layout/radial4"/>
  </dgm:cxnLst>
  <dgm:bg>
    <a:blipFill>
      <a:blip xmlns:r="http://schemas.openxmlformats.org/officeDocument/2006/relationships" r:embed="rId5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A16C0-7395-4ED8-89A9-0158678C32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AF5B1-CE23-4C5E-A74B-36DC75CA3653}">
      <dgm:prSet phldrT="[Текст]" custT="1"/>
      <dgm:spPr/>
      <dgm:t>
        <a:bodyPr/>
        <a:lstStyle/>
        <a:p>
          <a:r>
            <a:rPr lang="ru-RU" sz="1600" dirty="0" smtClean="0"/>
            <a:t>Направлено на содержание аппарата управления </a:t>
          </a:r>
        </a:p>
        <a:p>
          <a:r>
            <a:rPr lang="ru-RU" sz="1600" dirty="0" smtClean="0"/>
            <a:t>139,3 млн. рублей</a:t>
          </a:r>
          <a:endParaRPr lang="ru-RU" sz="1600" dirty="0"/>
        </a:p>
      </dgm:t>
    </dgm:pt>
    <dgm:pt modelId="{96BFD56E-B3FE-442D-97E4-1811DD678B66}" type="parTrans" cxnId="{8D500607-6529-4112-AF7A-9476ABA614E9}">
      <dgm:prSet/>
      <dgm:spPr/>
      <dgm:t>
        <a:bodyPr/>
        <a:lstStyle/>
        <a:p>
          <a:endParaRPr lang="ru-RU"/>
        </a:p>
      </dgm:t>
    </dgm:pt>
    <dgm:pt modelId="{6530D8BD-FAE7-4B3F-AB6A-79916FA07F81}" type="sibTrans" cxnId="{8D500607-6529-4112-AF7A-9476ABA614E9}">
      <dgm:prSet/>
      <dgm:spPr/>
      <dgm:t>
        <a:bodyPr/>
        <a:lstStyle/>
        <a:p>
          <a:endParaRPr lang="ru-RU"/>
        </a:p>
      </dgm:t>
    </dgm:pt>
    <dgm:pt modelId="{6586A4C6-0378-46DC-B9C2-62FFB189B8D9}">
      <dgm:prSet phldrT="[Текст]" custT="1"/>
      <dgm:spPr/>
      <dgm:t>
        <a:bodyPr/>
        <a:lstStyle/>
        <a:p>
          <a:r>
            <a:rPr lang="ru-RU" sz="1400" dirty="0" smtClean="0"/>
            <a:t>Аппарат администрации</a:t>
          </a:r>
          <a:endParaRPr lang="ru-RU" sz="1400" dirty="0"/>
        </a:p>
      </dgm:t>
    </dgm:pt>
    <dgm:pt modelId="{CB0A791F-B630-4DA0-9E38-3D418CCDD61A}" type="parTrans" cxnId="{A5595FD1-37B5-49C3-9135-4A023100F99D}">
      <dgm:prSet/>
      <dgm:spPr/>
      <dgm:t>
        <a:bodyPr/>
        <a:lstStyle/>
        <a:p>
          <a:endParaRPr lang="ru-RU"/>
        </a:p>
      </dgm:t>
    </dgm:pt>
    <dgm:pt modelId="{F19E13F9-8611-4A8D-BAB1-FBD95F1F7CA7}" type="sibTrans" cxnId="{A5595FD1-37B5-49C3-9135-4A023100F99D}">
      <dgm:prSet/>
      <dgm:spPr/>
      <dgm:t>
        <a:bodyPr/>
        <a:lstStyle/>
        <a:p>
          <a:endParaRPr lang="ru-RU"/>
        </a:p>
      </dgm:t>
    </dgm:pt>
    <dgm:pt modelId="{C0232404-A299-41C3-BF45-FD6FF5BF7A7A}">
      <dgm:prSet phldrT="[Текст]" custT="1"/>
      <dgm:spPr/>
      <dgm:t>
        <a:bodyPr/>
        <a:lstStyle/>
        <a:p>
          <a:r>
            <a:rPr lang="ru-RU" sz="1400" dirty="0" smtClean="0"/>
            <a:t>Совет МОТР</a:t>
          </a:r>
          <a:endParaRPr lang="ru-RU" sz="1400" dirty="0"/>
        </a:p>
      </dgm:t>
    </dgm:pt>
    <dgm:pt modelId="{AE5E6980-128B-446B-A273-02F3ED667FEB}" type="parTrans" cxnId="{2B004520-D1AE-4A86-B1A3-88012A31A29D}">
      <dgm:prSet/>
      <dgm:spPr/>
      <dgm:t>
        <a:bodyPr/>
        <a:lstStyle/>
        <a:p>
          <a:endParaRPr lang="ru-RU"/>
        </a:p>
      </dgm:t>
    </dgm:pt>
    <dgm:pt modelId="{D40B717B-57A2-43F6-A138-755C91759E11}" type="sibTrans" cxnId="{2B004520-D1AE-4A86-B1A3-88012A31A29D}">
      <dgm:prSet/>
      <dgm:spPr/>
      <dgm:t>
        <a:bodyPr/>
        <a:lstStyle/>
        <a:p>
          <a:endParaRPr lang="ru-RU"/>
        </a:p>
      </dgm:t>
    </dgm:pt>
    <dgm:pt modelId="{C9369B28-3AB0-4867-A0F8-67B5BD62B28F}">
      <dgm:prSet phldrT="[Текст]" custT="1"/>
      <dgm:spPr/>
      <dgm:t>
        <a:bodyPr/>
        <a:lstStyle/>
        <a:p>
          <a:r>
            <a:rPr lang="ru-RU" sz="1400" dirty="0" smtClean="0"/>
            <a:t>Контрольно-счетная палата</a:t>
          </a:r>
          <a:endParaRPr lang="ru-RU" sz="1400" dirty="0"/>
        </a:p>
      </dgm:t>
    </dgm:pt>
    <dgm:pt modelId="{01D08420-3C35-41D1-B444-E521B10B2F4C}" type="parTrans" cxnId="{F9C7421F-9769-4D7D-BF66-9F496C340C5A}">
      <dgm:prSet/>
      <dgm:spPr/>
      <dgm:t>
        <a:bodyPr/>
        <a:lstStyle/>
        <a:p>
          <a:endParaRPr lang="ru-RU"/>
        </a:p>
      </dgm:t>
    </dgm:pt>
    <dgm:pt modelId="{CF9E0C54-D1F3-4A4B-87C1-4B01770FD063}" type="sibTrans" cxnId="{F9C7421F-9769-4D7D-BF66-9F496C340C5A}">
      <dgm:prSet/>
      <dgm:spPr/>
      <dgm:t>
        <a:bodyPr/>
        <a:lstStyle/>
        <a:p>
          <a:endParaRPr lang="ru-RU"/>
        </a:p>
      </dgm:t>
    </dgm:pt>
    <dgm:pt modelId="{190DF6CB-778E-408D-8240-3D626F9542DB}">
      <dgm:prSet custT="1"/>
      <dgm:spPr/>
      <dgm:t>
        <a:bodyPr/>
        <a:lstStyle/>
        <a:p>
          <a:r>
            <a:rPr lang="ru-RU" sz="1400" dirty="0" smtClean="0"/>
            <a:t>Финансовое управление</a:t>
          </a:r>
          <a:endParaRPr lang="ru-RU" sz="1400" dirty="0"/>
        </a:p>
      </dgm:t>
    </dgm:pt>
    <dgm:pt modelId="{91678830-45EB-4923-B554-9E80B51A0166}" type="parTrans" cxnId="{49A1D5E6-A1A6-4CB6-9953-7B989DCF3586}">
      <dgm:prSet/>
      <dgm:spPr/>
      <dgm:t>
        <a:bodyPr/>
        <a:lstStyle/>
        <a:p>
          <a:endParaRPr lang="ru-RU"/>
        </a:p>
      </dgm:t>
    </dgm:pt>
    <dgm:pt modelId="{61891CC3-4DCD-404A-A752-3631AD1648A1}" type="sibTrans" cxnId="{49A1D5E6-A1A6-4CB6-9953-7B989DCF3586}">
      <dgm:prSet/>
      <dgm:spPr/>
      <dgm:t>
        <a:bodyPr/>
        <a:lstStyle/>
        <a:p>
          <a:endParaRPr lang="ru-RU"/>
        </a:p>
      </dgm:t>
    </dgm:pt>
    <dgm:pt modelId="{A2E0B136-7C16-498F-B2B7-63498B97F6DF}">
      <dgm:prSet custT="1"/>
      <dgm:spPr/>
      <dgm:t>
        <a:bodyPr/>
        <a:lstStyle/>
        <a:p>
          <a:r>
            <a:rPr lang="ru-RU" sz="1400" dirty="0" smtClean="0"/>
            <a:t>Отдел внутреннего финансового контроля</a:t>
          </a:r>
          <a:endParaRPr lang="ru-RU" sz="1400" dirty="0"/>
        </a:p>
      </dgm:t>
    </dgm:pt>
    <dgm:pt modelId="{78AC73CA-1701-43D7-A744-D287919A1D0E}" type="parTrans" cxnId="{611D6188-26AE-4E22-84A8-F64E2A739F49}">
      <dgm:prSet/>
      <dgm:spPr/>
      <dgm:t>
        <a:bodyPr/>
        <a:lstStyle/>
        <a:p>
          <a:endParaRPr lang="ru-RU"/>
        </a:p>
      </dgm:t>
    </dgm:pt>
    <dgm:pt modelId="{95EC680C-1940-48BC-B95D-0A6D9A937A4D}" type="sibTrans" cxnId="{611D6188-26AE-4E22-84A8-F64E2A739F49}">
      <dgm:prSet/>
      <dgm:spPr/>
      <dgm:t>
        <a:bodyPr/>
        <a:lstStyle/>
        <a:p>
          <a:endParaRPr lang="ru-RU"/>
        </a:p>
      </dgm:t>
    </dgm:pt>
    <dgm:pt modelId="{58695E8E-7086-4CF9-A825-6834F916163C}" type="pres">
      <dgm:prSet presAssocID="{9B6A16C0-7395-4ED8-89A9-0158678C32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9972C2-4863-4689-B83C-910CFAE9397E}" type="pres">
      <dgm:prSet presAssocID="{4AEAF5B1-CE23-4C5E-A74B-36DC75CA3653}" presName="hierRoot1" presStyleCnt="0">
        <dgm:presLayoutVars>
          <dgm:hierBranch val="init"/>
        </dgm:presLayoutVars>
      </dgm:prSet>
      <dgm:spPr/>
    </dgm:pt>
    <dgm:pt modelId="{B7A19382-9D84-4AB3-9039-6F9AD7C3B335}" type="pres">
      <dgm:prSet presAssocID="{4AEAF5B1-CE23-4C5E-A74B-36DC75CA3653}" presName="rootComposite1" presStyleCnt="0"/>
      <dgm:spPr/>
    </dgm:pt>
    <dgm:pt modelId="{BFEC1087-07A3-4EBE-B57B-36D070BB9C91}" type="pres">
      <dgm:prSet presAssocID="{4AEAF5B1-CE23-4C5E-A74B-36DC75CA3653}" presName="rootText1" presStyleLbl="node0" presStyleIdx="0" presStyleCnt="1" custScaleX="239731" custScaleY="230615" custLinFactY="-100000" custLinFactNeighborX="-983" custLinFactNeighborY="-111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4A90C-305D-4881-9822-085D33CEB49B}" type="pres">
      <dgm:prSet presAssocID="{4AEAF5B1-CE23-4C5E-A74B-36DC75CA36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DA7A50-E509-4609-B62B-1C9F0090FC5D}" type="pres">
      <dgm:prSet presAssocID="{4AEAF5B1-CE23-4C5E-A74B-36DC75CA3653}" presName="hierChild2" presStyleCnt="0"/>
      <dgm:spPr/>
    </dgm:pt>
    <dgm:pt modelId="{10D259F6-9137-45E0-8757-F88ACB9A5C3E}" type="pres">
      <dgm:prSet presAssocID="{CB0A791F-B630-4DA0-9E38-3D418CCDD61A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07DA172-58AD-4BA3-A434-61202D358B1A}" type="pres">
      <dgm:prSet presAssocID="{6586A4C6-0378-46DC-B9C2-62FFB189B8D9}" presName="hierRoot2" presStyleCnt="0">
        <dgm:presLayoutVars>
          <dgm:hierBranch val="init"/>
        </dgm:presLayoutVars>
      </dgm:prSet>
      <dgm:spPr/>
    </dgm:pt>
    <dgm:pt modelId="{0CE0B38A-AD44-4E2A-B08B-33B80F38C492}" type="pres">
      <dgm:prSet presAssocID="{6586A4C6-0378-46DC-B9C2-62FFB189B8D9}" presName="rootComposite" presStyleCnt="0"/>
      <dgm:spPr/>
    </dgm:pt>
    <dgm:pt modelId="{CF7C0E5E-1DBE-4BAA-AB9E-DBAC1430490B}" type="pres">
      <dgm:prSet presAssocID="{6586A4C6-0378-46DC-B9C2-62FFB189B8D9}" presName="rootText" presStyleLbl="node2" presStyleIdx="0" presStyleCnt="5" custScaleY="160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4CEC7-638A-4913-9DB3-828E66950A46}" type="pres">
      <dgm:prSet presAssocID="{6586A4C6-0378-46DC-B9C2-62FFB189B8D9}" presName="rootConnector" presStyleLbl="node2" presStyleIdx="0" presStyleCnt="5"/>
      <dgm:spPr/>
      <dgm:t>
        <a:bodyPr/>
        <a:lstStyle/>
        <a:p>
          <a:endParaRPr lang="ru-RU"/>
        </a:p>
      </dgm:t>
    </dgm:pt>
    <dgm:pt modelId="{C9596FF4-E0FD-47A2-BE41-F492D4DB6E35}" type="pres">
      <dgm:prSet presAssocID="{6586A4C6-0378-46DC-B9C2-62FFB189B8D9}" presName="hierChild4" presStyleCnt="0"/>
      <dgm:spPr/>
    </dgm:pt>
    <dgm:pt modelId="{CE009A90-B4D5-419A-837B-7498E1011211}" type="pres">
      <dgm:prSet presAssocID="{6586A4C6-0378-46DC-B9C2-62FFB189B8D9}" presName="hierChild5" presStyleCnt="0"/>
      <dgm:spPr/>
    </dgm:pt>
    <dgm:pt modelId="{1325675E-22B6-4C61-9083-3A3913DB3157}" type="pres">
      <dgm:prSet presAssocID="{AE5E6980-128B-446B-A273-02F3ED667FEB}" presName="Name37" presStyleLbl="parChTrans1D2" presStyleIdx="1" presStyleCnt="5"/>
      <dgm:spPr/>
      <dgm:t>
        <a:bodyPr/>
        <a:lstStyle/>
        <a:p>
          <a:endParaRPr lang="ru-RU"/>
        </a:p>
      </dgm:t>
    </dgm:pt>
    <dgm:pt modelId="{DDA7E7A1-5288-4A70-B290-A9A0847F8B9B}" type="pres">
      <dgm:prSet presAssocID="{C0232404-A299-41C3-BF45-FD6FF5BF7A7A}" presName="hierRoot2" presStyleCnt="0">
        <dgm:presLayoutVars>
          <dgm:hierBranch val="init"/>
        </dgm:presLayoutVars>
      </dgm:prSet>
      <dgm:spPr/>
    </dgm:pt>
    <dgm:pt modelId="{B75C8671-881F-4414-9D09-C2F504CF89D8}" type="pres">
      <dgm:prSet presAssocID="{C0232404-A299-41C3-BF45-FD6FF5BF7A7A}" presName="rootComposite" presStyleCnt="0"/>
      <dgm:spPr/>
    </dgm:pt>
    <dgm:pt modelId="{DDF95FC0-FCC2-4E38-B6D3-8E0A9FB2D62F}" type="pres">
      <dgm:prSet presAssocID="{C0232404-A299-41C3-BF45-FD6FF5BF7A7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5D853-7A7F-4B1C-87E5-D0BFD982ECD1}" type="pres">
      <dgm:prSet presAssocID="{C0232404-A299-41C3-BF45-FD6FF5BF7A7A}" presName="rootConnector" presStyleLbl="node2" presStyleIdx="1" presStyleCnt="5"/>
      <dgm:spPr/>
      <dgm:t>
        <a:bodyPr/>
        <a:lstStyle/>
        <a:p>
          <a:endParaRPr lang="ru-RU"/>
        </a:p>
      </dgm:t>
    </dgm:pt>
    <dgm:pt modelId="{1D50155E-91A6-4F17-A600-A12AC929FC32}" type="pres">
      <dgm:prSet presAssocID="{C0232404-A299-41C3-BF45-FD6FF5BF7A7A}" presName="hierChild4" presStyleCnt="0"/>
      <dgm:spPr/>
    </dgm:pt>
    <dgm:pt modelId="{82F3B9B5-22C0-4C8B-8917-68482CEF11DF}" type="pres">
      <dgm:prSet presAssocID="{C0232404-A299-41C3-BF45-FD6FF5BF7A7A}" presName="hierChild5" presStyleCnt="0"/>
      <dgm:spPr/>
    </dgm:pt>
    <dgm:pt modelId="{4DFEBE84-C4E5-4BAC-97D7-A8AA517E68AF}" type="pres">
      <dgm:prSet presAssocID="{01D08420-3C35-41D1-B444-E521B10B2F4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63382A87-A4A1-43C3-8AEC-328EA2FEA2F4}" type="pres">
      <dgm:prSet presAssocID="{C9369B28-3AB0-4867-A0F8-67B5BD62B28F}" presName="hierRoot2" presStyleCnt="0">
        <dgm:presLayoutVars>
          <dgm:hierBranch val="init"/>
        </dgm:presLayoutVars>
      </dgm:prSet>
      <dgm:spPr/>
    </dgm:pt>
    <dgm:pt modelId="{F3DBDD58-7CF2-4B47-8130-09FED837522A}" type="pres">
      <dgm:prSet presAssocID="{C9369B28-3AB0-4867-A0F8-67B5BD62B28F}" presName="rootComposite" presStyleCnt="0"/>
      <dgm:spPr/>
    </dgm:pt>
    <dgm:pt modelId="{C57D3770-181A-4BBE-AB82-C8D9EC15E24D}" type="pres">
      <dgm:prSet presAssocID="{C9369B28-3AB0-4867-A0F8-67B5BD62B28F}" presName="rootText" presStyleLbl="node2" presStyleIdx="2" presStyleCnt="5" custScaleY="140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B4676-4F59-495E-AA99-DD7556E4EE0F}" type="pres">
      <dgm:prSet presAssocID="{C9369B28-3AB0-4867-A0F8-67B5BD62B28F}" presName="rootConnector" presStyleLbl="node2" presStyleIdx="2" presStyleCnt="5"/>
      <dgm:spPr/>
      <dgm:t>
        <a:bodyPr/>
        <a:lstStyle/>
        <a:p>
          <a:endParaRPr lang="ru-RU"/>
        </a:p>
      </dgm:t>
    </dgm:pt>
    <dgm:pt modelId="{CC06A5F4-F513-4CA8-9BD6-25B32779D123}" type="pres">
      <dgm:prSet presAssocID="{C9369B28-3AB0-4867-A0F8-67B5BD62B28F}" presName="hierChild4" presStyleCnt="0"/>
      <dgm:spPr/>
    </dgm:pt>
    <dgm:pt modelId="{1A7D35FB-AF71-4C82-B243-08162B5A94DD}" type="pres">
      <dgm:prSet presAssocID="{C9369B28-3AB0-4867-A0F8-67B5BD62B28F}" presName="hierChild5" presStyleCnt="0"/>
      <dgm:spPr/>
    </dgm:pt>
    <dgm:pt modelId="{73BF0CE5-392A-4D53-9B91-40BF0DD9161E}" type="pres">
      <dgm:prSet presAssocID="{91678830-45EB-4923-B554-9E80B51A016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371FE7F9-035C-48A2-A9EA-67B19F70669A}" type="pres">
      <dgm:prSet presAssocID="{190DF6CB-778E-408D-8240-3D626F9542DB}" presName="hierRoot2" presStyleCnt="0">
        <dgm:presLayoutVars>
          <dgm:hierBranch val="init"/>
        </dgm:presLayoutVars>
      </dgm:prSet>
      <dgm:spPr/>
    </dgm:pt>
    <dgm:pt modelId="{75A86912-D42C-47DC-A039-2D62CB01F7CD}" type="pres">
      <dgm:prSet presAssocID="{190DF6CB-778E-408D-8240-3D626F9542DB}" presName="rootComposite" presStyleCnt="0"/>
      <dgm:spPr/>
    </dgm:pt>
    <dgm:pt modelId="{5F6329D2-6CB7-4DCC-ABF1-F0F9A3D98A96}" type="pres">
      <dgm:prSet presAssocID="{190DF6CB-778E-408D-8240-3D626F9542DB}" presName="rootText" presStyleLbl="node2" presStyleIdx="3" presStyleCnt="5" custScaleY="120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7F413F-92E3-4694-827C-07A06A51633D}" type="pres">
      <dgm:prSet presAssocID="{190DF6CB-778E-408D-8240-3D626F9542DB}" presName="rootConnector" presStyleLbl="node2" presStyleIdx="3" presStyleCnt="5"/>
      <dgm:spPr/>
      <dgm:t>
        <a:bodyPr/>
        <a:lstStyle/>
        <a:p>
          <a:endParaRPr lang="ru-RU"/>
        </a:p>
      </dgm:t>
    </dgm:pt>
    <dgm:pt modelId="{8169FEAE-34FA-40F7-A821-2B9F9E6FD9B9}" type="pres">
      <dgm:prSet presAssocID="{190DF6CB-778E-408D-8240-3D626F9542DB}" presName="hierChild4" presStyleCnt="0"/>
      <dgm:spPr/>
    </dgm:pt>
    <dgm:pt modelId="{229A7F9C-4790-4924-82EA-EB7DF38C864C}" type="pres">
      <dgm:prSet presAssocID="{190DF6CB-778E-408D-8240-3D626F9542DB}" presName="hierChild5" presStyleCnt="0"/>
      <dgm:spPr/>
    </dgm:pt>
    <dgm:pt modelId="{E44CABDC-2D04-46BE-A660-A9C73F80E357}" type="pres">
      <dgm:prSet presAssocID="{78AC73CA-1701-43D7-A744-D287919A1D0E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CA06FAC-EE8D-46A5-BA92-20B088D5B9BA}" type="pres">
      <dgm:prSet presAssocID="{A2E0B136-7C16-498F-B2B7-63498B97F6DF}" presName="hierRoot2" presStyleCnt="0">
        <dgm:presLayoutVars>
          <dgm:hierBranch val="init"/>
        </dgm:presLayoutVars>
      </dgm:prSet>
      <dgm:spPr/>
    </dgm:pt>
    <dgm:pt modelId="{34635CB0-8027-4F2E-8620-C4A29BF1A67D}" type="pres">
      <dgm:prSet presAssocID="{A2E0B136-7C16-498F-B2B7-63498B97F6DF}" presName="rootComposite" presStyleCnt="0"/>
      <dgm:spPr/>
    </dgm:pt>
    <dgm:pt modelId="{232EC85C-31D6-41E5-B1F9-90B5FEC8B036}" type="pres">
      <dgm:prSet presAssocID="{A2E0B136-7C16-498F-B2B7-63498B97F6DF}" presName="rootText" presStyleLbl="node2" presStyleIdx="4" presStyleCnt="5" custScaleY="140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14435-6A41-4063-8A9D-A2618383F5EC}" type="pres">
      <dgm:prSet presAssocID="{A2E0B136-7C16-498F-B2B7-63498B97F6DF}" presName="rootConnector" presStyleLbl="node2" presStyleIdx="4" presStyleCnt="5"/>
      <dgm:spPr/>
      <dgm:t>
        <a:bodyPr/>
        <a:lstStyle/>
        <a:p>
          <a:endParaRPr lang="ru-RU"/>
        </a:p>
      </dgm:t>
    </dgm:pt>
    <dgm:pt modelId="{CFDE2FFB-1F74-4001-98F3-A52CBD20C61D}" type="pres">
      <dgm:prSet presAssocID="{A2E0B136-7C16-498F-B2B7-63498B97F6DF}" presName="hierChild4" presStyleCnt="0"/>
      <dgm:spPr/>
    </dgm:pt>
    <dgm:pt modelId="{FF0C6672-48B2-4879-B548-649817A29AF5}" type="pres">
      <dgm:prSet presAssocID="{A2E0B136-7C16-498F-B2B7-63498B97F6DF}" presName="hierChild5" presStyleCnt="0"/>
      <dgm:spPr/>
    </dgm:pt>
    <dgm:pt modelId="{04F35761-4184-453F-8D61-67753707054B}" type="pres">
      <dgm:prSet presAssocID="{4AEAF5B1-CE23-4C5E-A74B-36DC75CA3653}" presName="hierChild3" presStyleCnt="0"/>
      <dgm:spPr/>
    </dgm:pt>
  </dgm:ptLst>
  <dgm:cxnLst>
    <dgm:cxn modelId="{A5595FD1-37B5-49C3-9135-4A023100F99D}" srcId="{4AEAF5B1-CE23-4C5E-A74B-36DC75CA3653}" destId="{6586A4C6-0378-46DC-B9C2-62FFB189B8D9}" srcOrd="0" destOrd="0" parTransId="{CB0A791F-B630-4DA0-9E38-3D418CCDD61A}" sibTransId="{F19E13F9-8611-4A8D-BAB1-FBD95F1F7CA7}"/>
    <dgm:cxn modelId="{CCBD0F18-D11D-4364-98EF-E2E5F81C3D86}" type="presOf" srcId="{4AEAF5B1-CE23-4C5E-A74B-36DC75CA3653}" destId="{BFEC1087-07A3-4EBE-B57B-36D070BB9C91}" srcOrd="0" destOrd="0" presId="urn:microsoft.com/office/officeart/2005/8/layout/orgChart1"/>
    <dgm:cxn modelId="{611D6188-26AE-4E22-84A8-F64E2A739F49}" srcId="{4AEAF5B1-CE23-4C5E-A74B-36DC75CA3653}" destId="{A2E0B136-7C16-498F-B2B7-63498B97F6DF}" srcOrd="4" destOrd="0" parTransId="{78AC73CA-1701-43D7-A744-D287919A1D0E}" sibTransId="{95EC680C-1940-48BC-B95D-0A6D9A937A4D}"/>
    <dgm:cxn modelId="{322D8A83-0E26-4E58-8988-AA96FB024D5E}" type="presOf" srcId="{AE5E6980-128B-446B-A273-02F3ED667FEB}" destId="{1325675E-22B6-4C61-9083-3A3913DB3157}" srcOrd="0" destOrd="0" presId="urn:microsoft.com/office/officeart/2005/8/layout/orgChart1"/>
    <dgm:cxn modelId="{FA875729-C41C-4AD2-97CA-97595AB9F92C}" type="presOf" srcId="{78AC73CA-1701-43D7-A744-D287919A1D0E}" destId="{E44CABDC-2D04-46BE-A660-A9C73F80E357}" srcOrd="0" destOrd="0" presId="urn:microsoft.com/office/officeart/2005/8/layout/orgChart1"/>
    <dgm:cxn modelId="{F9C7421F-9769-4D7D-BF66-9F496C340C5A}" srcId="{4AEAF5B1-CE23-4C5E-A74B-36DC75CA3653}" destId="{C9369B28-3AB0-4867-A0F8-67B5BD62B28F}" srcOrd="2" destOrd="0" parTransId="{01D08420-3C35-41D1-B444-E521B10B2F4C}" sibTransId="{CF9E0C54-D1F3-4A4B-87C1-4B01770FD063}"/>
    <dgm:cxn modelId="{B1748981-C64B-4C67-96B2-9F3A9F155C84}" type="presOf" srcId="{C9369B28-3AB0-4867-A0F8-67B5BD62B28F}" destId="{C57D3770-181A-4BBE-AB82-C8D9EC15E24D}" srcOrd="0" destOrd="0" presId="urn:microsoft.com/office/officeart/2005/8/layout/orgChart1"/>
    <dgm:cxn modelId="{B1CE71FC-BEC8-49A1-A504-B71E5CB9293B}" type="presOf" srcId="{C9369B28-3AB0-4867-A0F8-67B5BD62B28F}" destId="{DA2B4676-4F59-495E-AA99-DD7556E4EE0F}" srcOrd="1" destOrd="0" presId="urn:microsoft.com/office/officeart/2005/8/layout/orgChart1"/>
    <dgm:cxn modelId="{8D500607-6529-4112-AF7A-9476ABA614E9}" srcId="{9B6A16C0-7395-4ED8-89A9-0158678C321E}" destId="{4AEAF5B1-CE23-4C5E-A74B-36DC75CA3653}" srcOrd="0" destOrd="0" parTransId="{96BFD56E-B3FE-442D-97E4-1811DD678B66}" sibTransId="{6530D8BD-FAE7-4B3F-AB6A-79916FA07F81}"/>
    <dgm:cxn modelId="{2B004520-D1AE-4A86-B1A3-88012A31A29D}" srcId="{4AEAF5B1-CE23-4C5E-A74B-36DC75CA3653}" destId="{C0232404-A299-41C3-BF45-FD6FF5BF7A7A}" srcOrd="1" destOrd="0" parTransId="{AE5E6980-128B-446B-A273-02F3ED667FEB}" sibTransId="{D40B717B-57A2-43F6-A138-755C91759E11}"/>
    <dgm:cxn modelId="{EFDF158E-5D7B-45D2-8D8E-9C9A5ABD809F}" type="presOf" srcId="{4AEAF5B1-CE23-4C5E-A74B-36DC75CA3653}" destId="{5714A90C-305D-4881-9822-085D33CEB49B}" srcOrd="1" destOrd="0" presId="urn:microsoft.com/office/officeart/2005/8/layout/orgChart1"/>
    <dgm:cxn modelId="{BCA868D1-99B0-4FDF-AE9D-C47DCCDDDEDB}" type="presOf" srcId="{C0232404-A299-41C3-BF45-FD6FF5BF7A7A}" destId="{9C55D853-7A7F-4B1C-87E5-D0BFD982ECD1}" srcOrd="1" destOrd="0" presId="urn:microsoft.com/office/officeart/2005/8/layout/orgChart1"/>
    <dgm:cxn modelId="{DC5F40DE-3536-46FD-A7E5-E500B0186B70}" type="presOf" srcId="{190DF6CB-778E-408D-8240-3D626F9542DB}" destId="{5F6329D2-6CB7-4DCC-ABF1-F0F9A3D98A96}" srcOrd="0" destOrd="0" presId="urn:microsoft.com/office/officeart/2005/8/layout/orgChart1"/>
    <dgm:cxn modelId="{226C9EBA-8F00-44E2-8647-AC4C5759FB6E}" type="presOf" srcId="{A2E0B136-7C16-498F-B2B7-63498B97F6DF}" destId="{ABB14435-6A41-4063-8A9D-A2618383F5EC}" srcOrd="1" destOrd="0" presId="urn:microsoft.com/office/officeart/2005/8/layout/orgChart1"/>
    <dgm:cxn modelId="{87CEFDF6-7C3F-41D6-B827-2BC8D598C596}" type="presOf" srcId="{01D08420-3C35-41D1-B444-E521B10B2F4C}" destId="{4DFEBE84-C4E5-4BAC-97D7-A8AA517E68AF}" srcOrd="0" destOrd="0" presId="urn:microsoft.com/office/officeart/2005/8/layout/orgChart1"/>
    <dgm:cxn modelId="{49A1D5E6-A1A6-4CB6-9953-7B989DCF3586}" srcId="{4AEAF5B1-CE23-4C5E-A74B-36DC75CA3653}" destId="{190DF6CB-778E-408D-8240-3D626F9542DB}" srcOrd="3" destOrd="0" parTransId="{91678830-45EB-4923-B554-9E80B51A0166}" sibTransId="{61891CC3-4DCD-404A-A752-3631AD1648A1}"/>
    <dgm:cxn modelId="{2A308776-6FC4-493E-AB71-127CDDF0B584}" type="presOf" srcId="{6586A4C6-0378-46DC-B9C2-62FFB189B8D9}" destId="{CF7C0E5E-1DBE-4BAA-AB9E-DBAC1430490B}" srcOrd="0" destOrd="0" presId="urn:microsoft.com/office/officeart/2005/8/layout/orgChart1"/>
    <dgm:cxn modelId="{F8CFAA25-6E83-4A26-A40B-1D5B9CDB04F6}" type="presOf" srcId="{91678830-45EB-4923-B554-9E80B51A0166}" destId="{73BF0CE5-392A-4D53-9B91-40BF0DD9161E}" srcOrd="0" destOrd="0" presId="urn:microsoft.com/office/officeart/2005/8/layout/orgChart1"/>
    <dgm:cxn modelId="{BC1C1518-76F7-4AC8-AFAC-803FFEA6349C}" type="presOf" srcId="{C0232404-A299-41C3-BF45-FD6FF5BF7A7A}" destId="{DDF95FC0-FCC2-4E38-B6D3-8E0A9FB2D62F}" srcOrd="0" destOrd="0" presId="urn:microsoft.com/office/officeart/2005/8/layout/orgChart1"/>
    <dgm:cxn modelId="{6C7A0947-F92B-4E46-940E-401AE146D579}" type="presOf" srcId="{A2E0B136-7C16-498F-B2B7-63498B97F6DF}" destId="{232EC85C-31D6-41E5-B1F9-90B5FEC8B036}" srcOrd="0" destOrd="0" presId="urn:microsoft.com/office/officeart/2005/8/layout/orgChart1"/>
    <dgm:cxn modelId="{939CB8C8-A11F-408F-ABDA-98DE50EFC431}" type="presOf" srcId="{190DF6CB-778E-408D-8240-3D626F9542DB}" destId="{3C7F413F-92E3-4694-827C-07A06A51633D}" srcOrd="1" destOrd="0" presId="urn:microsoft.com/office/officeart/2005/8/layout/orgChart1"/>
    <dgm:cxn modelId="{7396BBF2-9713-4EAB-84BF-8FEE72342056}" type="presOf" srcId="{CB0A791F-B630-4DA0-9E38-3D418CCDD61A}" destId="{10D259F6-9137-45E0-8757-F88ACB9A5C3E}" srcOrd="0" destOrd="0" presId="urn:microsoft.com/office/officeart/2005/8/layout/orgChart1"/>
    <dgm:cxn modelId="{91F0659E-EF46-48C1-A872-BE2092F0D1D3}" type="presOf" srcId="{6586A4C6-0378-46DC-B9C2-62FFB189B8D9}" destId="{E514CEC7-638A-4913-9DB3-828E66950A46}" srcOrd="1" destOrd="0" presId="urn:microsoft.com/office/officeart/2005/8/layout/orgChart1"/>
    <dgm:cxn modelId="{F5DED06A-7D75-408A-BD50-43B9F3714185}" type="presOf" srcId="{9B6A16C0-7395-4ED8-89A9-0158678C321E}" destId="{58695E8E-7086-4CF9-A825-6834F916163C}" srcOrd="0" destOrd="0" presId="urn:microsoft.com/office/officeart/2005/8/layout/orgChart1"/>
    <dgm:cxn modelId="{73C6290C-BC70-4E81-9282-78DB0807D803}" type="presParOf" srcId="{58695E8E-7086-4CF9-A825-6834F916163C}" destId="{4D9972C2-4863-4689-B83C-910CFAE9397E}" srcOrd="0" destOrd="0" presId="urn:microsoft.com/office/officeart/2005/8/layout/orgChart1"/>
    <dgm:cxn modelId="{23F86467-9E0C-4FCE-87DF-008FA905A6F5}" type="presParOf" srcId="{4D9972C2-4863-4689-B83C-910CFAE9397E}" destId="{B7A19382-9D84-4AB3-9039-6F9AD7C3B335}" srcOrd="0" destOrd="0" presId="urn:microsoft.com/office/officeart/2005/8/layout/orgChart1"/>
    <dgm:cxn modelId="{DCA85C13-6847-4B1D-8AD8-01791D1E13CB}" type="presParOf" srcId="{B7A19382-9D84-4AB3-9039-6F9AD7C3B335}" destId="{BFEC1087-07A3-4EBE-B57B-36D070BB9C91}" srcOrd="0" destOrd="0" presId="urn:microsoft.com/office/officeart/2005/8/layout/orgChart1"/>
    <dgm:cxn modelId="{0E909F94-1C29-492F-A7B0-5CAE1A1875FD}" type="presParOf" srcId="{B7A19382-9D84-4AB3-9039-6F9AD7C3B335}" destId="{5714A90C-305D-4881-9822-085D33CEB49B}" srcOrd="1" destOrd="0" presId="urn:microsoft.com/office/officeart/2005/8/layout/orgChart1"/>
    <dgm:cxn modelId="{B1921BAC-FF56-4599-A683-B6C3EBAA69BC}" type="presParOf" srcId="{4D9972C2-4863-4689-B83C-910CFAE9397E}" destId="{03DA7A50-E509-4609-B62B-1C9F0090FC5D}" srcOrd="1" destOrd="0" presId="urn:microsoft.com/office/officeart/2005/8/layout/orgChart1"/>
    <dgm:cxn modelId="{35374C5C-0FEA-4388-8847-F9DCE7D675B8}" type="presParOf" srcId="{03DA7A50-E509-4609-B62B-1C9F0090FC5D}" destId="{10D259F6-9137-45E0-8757-F88ACB9A5C3E}" srcOrd="0" destOrd="0" presId="urn:microsoft.com/office/officeart/2005/8/layout/orgChart1"/>
    <dgm:cxn modelId="{F5764348-5BE7-4C0D-88C2-027BB3B7E990}" type="presParOf" srcId="{03DA7A50-E509-4609-B62B-1C9F0090FC5D}" destId="{107DA172-58AD-4BA3-A434-61202D358B1A}" srcOrd="1" destOrd="0" presId="urn:microsoft.com/office/officeart/2005/8/layout/orgChart1"/>
    <dgm:cxn modelId="{7833DAB6-4B5B-44AA-9125-839A162AAB01}" type="presParOf" srcId="{107DA172-58AD-4BA3-A434-61202D358B1A}" destId="{0CE0B38A-AD44-4E2A-B08B-33B80F38C492}" srcOrd="0" destOrd="0" presId="urn:microsoft.com/office/officeart/2005/8/layout/orgChart1"/>
    <dgm:cxn modelId="{69B98A21-B33B-4DCC-8A6E-032824D41948}" type="presParOf" srcId="{0CE0B38A-AD44-4E2A-B08B-33B80F38C492}" destId="{CF7C0E5E-1DBE-4BAA-AB9E-DBAC1430490B}" srcOrd="0" destOrd="0" presId="urn:microsoft.com/office/officeart/2005/8/layout/orgChart1"/>
    <dgm:cxn modelId="{97928BAC-AA75-4B86-B5F6-77CC236323BE}" type="presParOf" srcId="{0CE0B38A-AD44-4E2A-B08B-33B80F38C492}" destId="{E514CEC7-638A-4913-9DB3-828E66950A46}" srcOrd="1" destOrd="0" presId="urn:microsoft.com/office/officeart/2005/8/layout/orgChart1"/>
    <dgm:cxn modelId="{12F01F62-4E3A-48A2-A080-827D6F074063}" type="presParOf" srcId="{107DA172-58AD-4BA3-A434-61202D358B1A}" destId="{C9596FF4-E0FD-47A2-BE41-F492D4DB6E35}" srcOrd="1" destOrd="0" presId="urn:microsoft.com/office/officeart/2005/8/layout/orgChart1"/>
    <dgm:cxn modelId="{098089C9-4B29-4578-AD2C-2DEEFC5AB519}" type="presParOf" srcId="{107DA172-58AD-4BA3-A434-61202D358B1A}" destId="{CE009A90-B4D5-419A-837B-7498E1011211}" srcOrd="2" destOrd="0" presId="urn:microsoft.com/office/officeart/2005/8/layout/orgChart1"/>
    <dgm:cxn modelId="{0DFDD91C-95F7-48D4-8986-FCD2E62127A4}" type="presParOf" srcId="{03DA7A50-E509-4609-B62B-1C9F0090FC5D}" destId="{1325675E-22B6-4C61-9083-3A3913DB3157}" srcOrd="2" destOrd="0" presId="urn:microsoft.com/office/officeart/2005/8/layout/orgChart1"/>
    <dgm:cxn modelId="{45D1621D-3619-4DD6-B4B0-DE247CAF04F4}" type="presParOf" srcId="{03DA7A50-E509-4609-B62B-1C9F0090FC5D}" destId="{DDA7E7A1-5288-4A70-B290-A9A0847F8B9B}" srcOrd="3" destOrd="0" presId="urn:microsoft.com/office/officeart/2005/8/layout/orgChart1"/>
    <dgm:cxn modelId="{DBFFE987-BB58-44CD-8011-97A04558EAD9}" type="presParOf" srcId="{DDA7E7A1-5288-4A70-B290-A9A0847F8B9B}" destId="{B75C8671-881F-4414-9D09-C2F504CF89D8}" srcOrd="0" destOrd="0" presId="urn:microsoft.com/office/officeart/2005/8/layout/orgChart1"/>
    <dgm:cxn modelId="{8E53D764-FCC3-4F57-8767-198D1810799D}" type="presParOf" srcId="{B75C8671-881F-4414-9D09-C2F504CF89D8}" destId="{DDF95FC0-FCC2-4E38-B6D3-8E0A9FB2D62F}" srcOrd="0" destOrd="0" presId="urn:microsoft.com/office/officeart/2005/8/layout/orgChart1"/>
    <dgm:cxn modelId="{7CA0C662-B9F5-4F5C-A1EB-4AE14512CF27}" type="presParOf" srcId="{B75C8671-881F-4414-9D09-C2F504CF89D8}" destId="{9C55D853-7A7F-4B1C-87E5-D0BFD982ECD1}" srcOrd="1" destOrd="0" presId="urn:microsoft.com/office/officeart/2005/8/layout/orgChart1"/>
    <dgm:cxn modelId="{383C2780-EDB5-457B-8383-D84620DCE860}" type="presParOf" srcId="{DDA7E7A1-5288-4A70-B290-A9A0847F8B9B}" destId="{1D50155E-91A6-4F17-A600-A12AC929FC32}" srcOrd="1" destOrd="0" presId="urn:microsoft.com/office/officeart/2005/8/layout/orgChart1"/>
    <dgm:cxn modelId="{DFD46276-134D-48AD-A491-9A2D4B22A5DB}" type="presParOf" srcId="{DDA7E7A1-5288-4A70-B290-A9A0847F8B9B}" destId="{82F3B9B5-22C0-4C8B-8917-68482CEF11DF}" srcOrd="2" destOrd="0" presId="urn:microsoft.com/office/officeart/2005/8/layout/orgChart1"/>
    <dgm:cxn modelId="{8335A0BA-AF34-4D0E-8E32-298F2C3341F1}" type="presParOf" srcId="{03DA7A50-E509-4609-B62B-1C9F0090FC5D}" destId="{4DFEBE84-C4E5-4BAC-97D7-A8AA517E68AF}" srcOrd="4" destOrd="0" presId="urn:microsoft.com/office/officeart/2005/8/layout/orgChart1"/>
    <dgm:cxn modelId="{6AA9E17B-860B-4DC6-A8C5-F34C396CD1E8}" type="presParOf" srcId="{03DA7A50-E509-4609-B62B-1C9F0090FC5D}" destId="{63382A87-A4A1-43C3-8AEC-328EA2FEA2F4}" srcOrd="5" destOrd="0" presId="urn:microsoft.com/office/officeart/2005/8/layout/orgChart1"/>
    <dgm:cxn modelId="{6615DDDD-76F2-4E7C-9C67-8FD2DCC160D3}" type="presParOf" srcId="{63382A87-A4A1-43C3-8AEC-328EA2FEA2F4}" destId="{F3DBDD58-7CF2-4B47-8130-09FED837522A}" srcOrd="0" destOrd="0" presId="urn:microsoft.com/office/officeart/2005/8/layout/orgChart1"/>
    <dgm:cxn modelId="{2D26246E-2D87-45A3-8488-DBF2BBBDD438}" type="presParOf" srcId="{F3DBDD58-7CF2-4B47-8130-09FED837522A}" destId="{C57D3770-181A-4BBE-AB82-C8D9EC15E24D}" srcOrd="0" destOrd="0" presId="urn:microsoft.com/office/officeart/2005/8/layout/orgChart1"/>
    <dgm:cxn modelId="{1DF659C6-E16E-4517-A788-E029282031BD}" type="presParOf" srcId="{F3DBDD58-7CF2-4B47-8130-09FED837522A}" destId="{DA2B4676-4F59-495E-AA99-DD7556E4EE0F}" srcOrd="1" destOrd="0" presId="urn:microsoft.com/office/officeart/2005/8/layout/orgChart1"/>
    <dgm:cxn modelId="{6FC568D2-CB93-487B-B939-2AD61414832E}" type="presParOf" srcId="{63382A87-A4A1-43C3-8AEC-328EA2FEA2F4}" destId="{CC06A5F4-F513-4CA8-9BD6-25B32779D123}" srcOrd="1" destOrd="0" presId="urn:microsoft.com/office/officeart/2005/8/layout/orgChart1"/>
    <dgm:cxn modelId="{661C9996-788B-4281-839A-AEEBF1A4A6E5}" type="presParOf" srcId="{63382A87-A4A1-43C3-8AEC-328EA2FEA2F4}" destId="{1A7D35FB-AF71-4C82-B243-08162B5A94DD}" srcOrd="2" destOrd="0" presId="urn:microsoft.com/office/officeart/2005/8/layout/orgChart1"/>
    <dgm:cxn modelId="{C79E0717-528A-4713-8B52-CCD80E2F9DA6}" type="presParOf" srcId="{03DA7A50-E509-4609-B62B-1C9F0090FC5D}" destId="{73BF0CE5-392A-4D53-9B91-40BF0DD9161E}" srcOrd="6" destOrd="0" presId="urn:microsoft.com/office/officeart/2005/8/layout/orgChart1"/>
    <dgm:cxn modelId="{28FB56E2-5701-4ED9-9255-98F3BB25E3F8}" type="presParOf" srcId="{03DA7A50-E509-4609-B62B-1C9F0090FC5D}" destId="{371FE7F9-035C-48A2-A9EA-67B19F70669A}" srcOrd="7" destOrd="0" presId="urn:microsoft.com/office/officeart/2005/8/layout/orgChart1"/>
    <dgm:cxn modelId="{9DE8D7A8-926C-4922-AF23-54E2774DA875}" type="presParOf" srcId="{371FE7F9-035C-48A2-A9EA-67B19F70669A}" destId="{75A86912-D42C-47DC-A039-2D62CB01F7CD}" srcOrd="0" destOrd="0" presId="urn:microsoft.com/office/officeart/2005/8/layout/orgChart1"/>
    <dgm:cxn modelId="{9408E2FF-0345-4DE5-A515-B248A8D39659}" type="presParOf" srcId="{75A86912-D42C-47DC-A039-2D62CB01F7CD}" destId="{5F6329D2-6CB7-4DCC-ABF1-F0F9A3D98A96}" srcOrd="0" destOrd="0" presId="urn:microsoft.com/office/officeart/2005/8/layout/orgChart1"/>
    <dgm:cxn modelId="{862D61B6-1DB1-40FA-940B-E1C65E6551F5}" type="presParOf" srcId="{75A86912-D42C-47DC-A039-2D62CB01F7CD}" destId="{3C7F413F-92E3-4694-827C-07A06A51633D}" srcOrd="1" destOrd="0" presId="urn:microsoft.com/office/officeart/2005/8/layout/orgChart1"/>
    <dgm:cxn modelId="{E72D0DB3-F5FC-4D09-811E-DC583844DEC3}" type="presParOf" srcId="{371FE7F9-035C-48A2-A9EA-67B19F70669A}" destId="{8169FEAE-34FA-40F7-A821-2B9F9E6FD9B9}" srcOrd="1" destOrd="0" presId="urn:microsoft.com/office/officeart/2005/8/layout/orgChart1"/>
    <dgm:cxn modelId="{877C4FD2-EE76-4D74-A309-4FCF5B4E51E2}" type="presParOf" srcId="{371FE7F9-035C-48A2-A9EA-67B19F70669A}" destId="{229A7F9C-4790-4924-82EA-EB7DF38C864C}" srcOrd="2" destOrd="0" presId="urn:microsoft.com/office/officeart/2005/8/layout/orgChart1"/>
    <dgm:cxn modelId="{BB92780B-1027-43B7-823F-487462E74438}" type="presParOf" srcId="{03DA7A50-E509-4609-B62B-1C9F0090FC5D}" destId="{E44CABDC-2D04-46BE-A660-A9C73F80E357}" srcOrd="8" destOrd="0" presId="urn:microsoft.com/office/officeart/2005/8/layout/orgChart1"/>
    <dgm:cxn modelId="{371BBD22-2B0D-4081-8A21-FB5D88C2A1AF}" type="presParOf" srcId="{03DA7A50-E509-4609-B62B-1C9F0090FC5D}" destId="{1CA06FAC-EE8D-46A5-BA92-20B088D5B9BA}" srcOrd="9" destOrd="0" presId="urn:microsoft.com/office/officeart/2005/8/layout/orgChart1"/>
    <dgm:cxn modelId="{1E1A0D77-275A-4A61-8766-3A70C8916831}" type="presParOf" srcId="{1CA06FAC-EE8D-46A5-BA92-20B088D5B9BA}" destId="{34635CB0-8027-4F2E-8620-C4A29BF1A67D}" srcOrd="0" destOrd="0" presId="urn:microsoft.com/office/officeart/2005/8/layout/orgChart1"/>
    <dgm:cxn modelId="{270FF69D-C2F4-473E-BF35-8DE8AEBCC729}" type="presParOf" srcId="{34635CB0-8027-4F2E-8620-C4A29BF1A67D}" destId="{232EC85C-31D6-41E5-B1F9-90B5FEC8B036}" srcOrd="0" destOrd="0" presId="urn:microsoft.com/office/officeart/2005/8/layout/orgChart1"/>
    <dgm:cxn modelId="{4168EDAB-E43A-4A5B-88CA-263A06DA86D7}" type="presParOf" srcId="{34635CB0-8027-4F2E-8620-C4A29BF1A67D}" destId="{ABB14435-6A41-4063-8A9D-A2618383F5EC}" srcOrd="1" destOrd="0" presId="urn:microsoft.com/office/officeart/2005/8/layout/orgChart1"/>
    <dgm:cxn modelId="{482C3FD2-7941-4206-9479-FE79A91C1004}" type="presParOf" srcId="{1CA06FAC-EE8D-46A5-BA92-20B088D5B9BA}" destId="{CFDE2FFB-1F74-4001-98F3-A52CBD20C61D}" srcOrd="1" destOrd="0" presId="urn:microsoft.com/office/officeart/2005/8/layout/orgChart1"/>
    <dgm:cxn modelId="{D6E7579D-2AEA-4E14-B86D-5B96C7887E6B}" type="presParOf" srcId="{1CA06FAC-EE8D-46A5-BA92-20B088D5B9BA}" destId="{FF0C6672-48B2-4879-B548-649817A29AF5}" srcOrd="2" destOrd="0" presId="urn:microsoft.com/office/officeart/2005/8/layout/orgChart1"/>
    <dgm:cxn modelId="{87AB859A-61FB-4CFD-865E-37CC4350BB97}" type="presParOf" srcId="{4D9972C2-4863-4689-B83C-910CFAE9397E}" destId="{04F35761-4184-453F-8D61-67753707054B}" srcOrd="2" destOrd="0" presId="urn:microsoft.com/office/officeart/2005/8/layout/orgChart1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0.2025</cdr:x>
      <cdr:y>0.001</cdr:y>
    </cdr:from>
    <cdr:to>
      <cdr:x>0.33493</cdr:x>
      <cdr:y>0.12727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6528" y="4535"/>
          <a:ext cx="1089846" cy="57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2,5 млрд.руб.</a:t>
          </a:r>
          <a:endParaRPr lang="ru-RU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0.325</cdr:x>
      <cdr:y>0.14951</cdr:y>
    </cdr:from>
    <cdr:to>
      <cdr:x>0.455</cdr:x>
      <cdr:y>0.29157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74640" y="676672"/>
          <a:ext cx="1069848" cy="64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2,0 млрд.руб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0.43875</cdr:x>
      <cdr:y>0.56317</cdr:y>
    </cdr:from>
    <cdr:to>
      <cdr:x>0.56896</cdr:x>
      <cdr:y>0.75257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10744" y="2548880"/>
          <a:ext cx="1071576" cy="857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0,5 млрд.руб</a:t>
          </a:r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4273720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t" anchorCtr="0" compatLnSpc="1">
            <a:prstTxWarp prst="textNoShape">
              <a:avLst/>
            </a:prstTxWarp>
          </a:bodyPr>
          <a:lstStyle>
            <a:lvl1pPr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7870" y="1"/>
            <a:ext cx="4276875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t" anchorCtr="0" compatLnSpc="1">
            <a:prstTxWarp prst="textNoShape">
              <a:avLst/>
            </a:prstTxWarp>
          </a:bodyPr>
          <a:lstStyle>
            <a:lvl1pPr algn="r"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397562"/>
            <a:ext cx="4273720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b" anchorCtr="0" compatLnSpc="1">
            <a:prstTxWarp prst="textNoShape">
              <a:avLst/>
            </a:prstTxWarp>
          </a:bodyPr>
          <a:lstStyle>
            <a:lvl1pPr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7870" y="6397562"/>
            <a:ext cx="4276875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b" anchorCtr="0" compatLnSpc="1">
            <a:prstTxWarp prst="textNoShape">
              <a:avLst/>
            </a:prstTxWarp>
          </a:bodyPr>
          <a:lstStyle>
            <a:lvl1pPr algn="r"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fld id="{6B6B56E2-54B1-4BFD-A48A-D55B1145E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4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4273720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t" anchorCtr="0" compatLnSpc="1">
            <a:prstTxWarp prst="textNoShape">
              <a:avLst/>
            </a:prstTxWarp>
          </a:bodyPr>
          <a:lstStyle>
            <a:lvl1pPr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7870" y="1"/>
            <a:ext cx="4276875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t" anchorCtr="0" compatLnSpc="1">
            <a:prstTxWarp prst="textNoShape">
              <a:avLst/>
            </a:prstTxWarp>
          </a:bodyPr>
          <a:lstStyle>
            <a:lvl1pPr algn="r"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001" y="3199574"/>
            <a:ext cx="7894312" cy="303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397562"/>
            <a:ext cx="4273720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b" anchorCtr="0" compatLnSpc="1">
            <a:prstTxWarp prst="textNoShape">
              <a:avLst/>
            </a:prstTxWarp>
          </a:bodyPr>
          <a:lstStyle>
            <a:lvl1pPr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7870" y="6397562"/>
            <a:ext cx="4276875" cy="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1" tIns="45367" rIns="90731" bIns="45367" numCol="1" anchor="b" anchorCtr="0" compatLnSpc="1">
            <a:prstTxWarp prst="textNoShape">
              <a:avLst/>
            </a:prstTxWarp>
          </a:bodyPr>
          <a:lstStyle>
            <a:lvl1pPr algn="r" defTabSz="906890">
              <a:defRPr sz="1200">
                <a:latin typeface="Arial" charset="0"/>
              </a:defRPr>
            </a:lvl1pPr>
          </a:lstStyle>
          <a:p>
            <a:pPr>
              <a:defRPr/>
            </a:pPr>
            <a:fld id="{7FD645C5-F9A7-43A9-836E-B1770665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276" indent="-283568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272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7980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1689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397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105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2813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6522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352F5-1FFD-4D87-9D05-6B2C0A44A97F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83224" y="512199"/>
            <a:ext cx="3699867" cy="2525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42" tIns="45420" rIns="90842" bIns="45420" anchor="ctr"/>
          <a:lstStyle/>
          <a:p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986634" y="3199488"/>
            <a:ext cx="7890767" cy="3031094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7276" indent="-283568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4272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7980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1689" indent="-226855" defTabSz="9058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397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9105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2813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56522" indent="-226855" defTabSz="9058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A30C-A970-4C28-AD3E-AFA39439B909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645C5-F9A7-43A9-836E-B1770665DBA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9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333-1322-44E2-B796-332D62042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066D8-B411-4C7C-823B-3573B31E540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94B9A-9D3B-4BB4-972D-FC78370CA7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7D2316-94ED-485A-A0F6-D48B429DBC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7C133-C613-490A-9708-735D311EBB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5C007-F5A9-4F2C-90E2-6C588E0FA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EF18E-315B-4CE6-B020-8F433E896A2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F3AF8-C53F-4190-A17C-884EEBE3DA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F2-4C6B-4130-BB63-929681CCEB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30D8BB-034F-4AEE-8A18-358AF9537A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744BDE-0996-412C-8F45-35AB27513E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34E6CC-B50A-4576-B987-97A1ED9DD9F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3366A-F49C-4CD2-ADB8-026CF0CBA6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1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78E851-7665-45AE-9BF0-1BF469A1AB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openxmlformats.org/officeDocument/2006/relationships/image" Target="../media/image28.jpeg"/><Relationship Id="rId10" Type="http://schemas.microsoft.com/office/2007/relationships/diagramDrawing" Target="../diagrams/drawing2.xml"/><Relationship Id="rId4" Type="http://schemas.openxmlformats.org/officeDocument/2006/relationships/image" Target="../media/image27.jpeg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СЛАЙДЫ\! для работы\администрация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836712"/>
            <a:ext cx="7279254" cy="5459441"/>
          </a:xfrm>
          <a:prstGeom prst="rect">
            <a:avLst/>
          </a:prstGeom>
          <a:noFill/>
          <a:effectLst>
            <a:glow>
              <a:schemeClr val="accent1"/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" y="2819400"/>
            <a:ext cx="8156575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600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600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949280"/>
            <a:ext cx="4800600" cy="40011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г.Темрюк</a:t>
            </a:r>
            <a:endParaRPr lang="ru-RU" sz="2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183101" y="1981380"/>
            <a:ext cx="8856252" cy="317009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  <a:ex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муниципального образования 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FFC000"/>
                </a:solidFill>
                <a:effectLst>
                  <a:glow>
                    <a:schemeClr val="accent5">
                      <a:satMod val="1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Темрюкский район за 2019 год</a:t>
            </a:r>
          </a:p>
          <a:p>
            <a:pPr algn="ctr" eaLnBrk="1" hangingPunct="1">
              <a:defRPr/>
            </a:pPr>
            <a:endParaRPr lang="ru-RU" b="1" dirty="0" smtClean="0">
              <a:ln w="11430"/>
              <a:solidFill>
                <a:srgbClr val="FFC000"/>
              </a:solidFill>
              <a:effectLst>
                <a:glow>
                  <a:schemeClr val="accent5">
                    <a:satMod val="1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5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на социальную сферу в общих расходах районного бюджета </a:t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2019 год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387180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245309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857232"/>
            <a:ext cx="2214578" cy="14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179512" y="1"/>
            <a:ext cx="8964488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социальную сферу,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endParaRPr lang="ru-RU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50254"/>
              </p:ext>
            </p:extLst>
          </p:nvPr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/>
            </a:r>
            <a:b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</a:br>
            <a: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/>
            </a:r>
            <a:b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</a:br>
            <a:r>
              <a:rPr lang="ru-RU" sz="2700" dirty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/>
            </a:r>
            <a:br>
              <a:rPr lang="ru-RU" sz="2700" dirty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</a:br>
            <a: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/>
            </a:r>
            <a:b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</a:br>
            <a: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>Исполнение расходов по отрасли образования </a:t>
            </a:r>
            <a:b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</a:br>
            <a:r>
              <a:rPr lang="ru-RU" sz="27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</a:rPr>
              <a:t>в 2019 году составило 1,6 млрд. рублей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394128"/>
              </p:ext>
            </p:extLst>
          </p:nvPr>
        </p:nvGraphicFramePr>
        <p:xfrm>
          <a:off x="142844" y="1000108"/>
          <a:ext cx="8829676" cy="554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87891" y="1988840"/>
            <a:ext cx="4168085" cy="908464"/>
            <a:chOff x="4331864" y="1143010"/>
            <a:chExt cx="4081668" cy="711745"/>
          </a:xfrm>
          <a:scene3d>
            <a:camera prst="orthographicFront"/>
            <a:lightRig rig="chilly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57709" y="1143010"/>
              <a:ext cx="4055823" cy="7117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31864" y="1177755"/>
              <a:ext cx="3986333" cy="642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n/>
                  <a:solidFill>
                    <a:schemeClr val="accent3"/>
                  </a:solidFill>
                </a:rPr>
                <a:t>Музыкальные школы и учреждения дополнительного образования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151,4 млн. рублей </a:t>
              </a:r>
            </a:p>
          </p:txBody>
        </p:sp>
      </p:grpSp>
      <p:pic>
        <p:nvPicPr>
          <p:cNvPr id="5123" name="Picture 3" descr="C:\Users\Lebedeva\Desktop\Фото НА КРАЙ\IMG_0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5823"/>
            <a:ext cx="4104456" cy="26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bedeva\Desktop\фото 2019\8bf0a11798273f1357e3ffc5fae03b6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4065823"/>
            <a:ext cx="4501734" cy="26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1538" y="285728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2019 году на здравоохранение направлено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7,2 млн. рублей</a:t>
            </a:r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Lebedeva\Desktop\ВОП Таман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82028" cy="4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159029"/>
            <a:ext cx="326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Офис ВОП в пос.Таманский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83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bedeva\Desktop\фото 2019\f3e44bca745031179ac421fc976a44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" y="3500723"/>
            <a:ext cx="5537023" cy="324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ebedeva\Desktop\Фото НА КРАЙ\d3fdecf22e30df94790f84a7f3029f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425756"/>
            <a:ext cx="4994901" cy="33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Autofit/>
          </a:bodyPr>
          <a:lstStyle/>
          <a:p>
            <a:endParaRPr lang="ru-RU" sz="700" dirty="0"/>
          </a:p>
        </p:txBody>
      </p:sp>
      <p:pic>
        <p:nvPicPr>
          <p:cNvPr id="4101" name="Picture 5" descr="C:\Users\Lebedeva\Desktop\Фото НА КРАЙ\4cd9bfd2a1d0160317933f0f65a2eb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48" y="0"/>
            <a:ext cx="5245596" cy="34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bedeva\Desktop\фото 2019\156968bea40d9e905f34790e766476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" y="0"/>
            <a:ext cx="4448745" cy="35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15"/>
          <p:cNvGrpSpPr/>
          <p:nvPr/>
        </p:nvGrpSpPr>
        <p:grpSpPr>
          <a:xfrm>
            <a:off x="3143272" y="2560114"/>
            <a:ext cx="2786050" cy="1857388"/>
            <a:chOff x="214283" y="2500309"/>
            <a:chExt cx="3012281" cy="1506140"/>
          </a:xfr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chilly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4283" y="2500309"/>
              <a:ext cx="3012281" cy="150614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8396" y="2544422"/>
              <a:ext cx="2902022" cy="14179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 культуру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2019 году направлено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98,1 млн. рублей</a:t>
              </a:r>
              <a:endPara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Lebedeva\Desktop\фото 2019\726ac2ef9a3dc496a85889843244a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" y="3521059"/>
            <a:ext cx="5460174" cy="32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ebedeva\Desktop\фото 2019\79c5e6d467bec050fd83f1676adf72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6123"/>
            <a:ext cx="5155010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bedeva\Desktop\фото 2019\fd8d76a4bc969ce05e158745bf3913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08" y="189402"/>
            <a:ext cx="5328345" cy="33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3"/>
          <p:cNvGrpSpPr/>
          <p:nvPr/>
        </p:nvGrpSpPr>
        <p:grpSpPr>
          <a:xfrm>
            <a:off x="6673075" y="4865524"/>
            <a:ext cx="2549846" cy="1992476"/>
            <a:chOff x="6148166" y="2334543"/>
            <a:chExt cx="3095302" cy="1938824"/>
          </a:xfrm>
          <a:scene3d>
            <a:camera prst="orthographicFront"/>
            <a:lightRig rig="chilly" dir="t"/>
          </a:scene3d>
        </p:grpSpPr>
        <p:sp>
          <p:nvSpPr>
            <p:cNvPr id="15" name="Овал 14"/>
            <p:cNvSpPr/>
            <p:nvPr/>
          </p:nvSpPr>
          <p:spPr>
            <a:xfrm>
              <a:off x="6148166" y="2334543"/>
              <a:ext cx="3095302" cy="193882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6648614" y="2594966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Организация и проведение районных соревнований и участие в краевых , проведение УМО 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7,2 млн. рублей</a:t>
              </a:r>
              <a:endParaRPr lang="ru-RU" sz="1400" b="1" kern="1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4101" name="Picture 5" descr="C:\Users\Lebedeva\Desktop\фото 2019\20eab23837cadbc703ef4aa2d63b04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" y="189402"/>
            <a:ext cx="4488707" cy="33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10"/>
          <p:cNvGrpSpPr/>
          <p:nvPr/>
        </p:nvGrpSpPr>
        <p:grpSpPr>
          <a:xfrm>
            <a:off x="-6176" y="3062962"/>
            <a:ext cx="2662139" cy="1020368"/>
            <a:chOff x="-647726" y="2495546"/>
            <a:chExt cx="2575636" cy="1663068"/>
          </a:xfrm>
          <a:scene3d>
            <a:camera prst="orthographicFront"/>
            <a:lightRig rig="chilly" dir="t"/>
          </a:scene3d>
        </p:grpSpPr>
        <p:sp>
          <p:nvSpPr>
            <p:cNvPr id="13" name="Овал 4"/>
            <p:cNvSpPr/>
            <p:nvPr/>
          </p:nvSpPr>
          <p:spPr>
            <a:xfrm>
              <a:off x="-290536" y="2709860"/>
              <a:ext cx="1821250" cy="1175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Организационное обеспечение  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1,7 млн. рублей</a:t>
              </a:r>
              <a:endParaRPr lang="ru-RU" sz="1400" b="1" kern="12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-647726" y="2495546"/>
              <a:ext cx="2575636" cy="1663068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8"/>
          <p:cNvGrpSpPr/>
          <p:nvPr/>
        </p:nvGrpSpPr>
        <p:grpSpPr>
          <a:xfrm>
            <a:off x="3276733" y="111109"/>
            <a:ext cx="2310681" cy="1634575"/>
            <a:chOff x="6042846" y="2395490"/>
            <a:chExt cx="2707132" cy="1824573"/>
          </a:xfrm>
          <a:scene3d>
            <a:camera prst="orthographicFront"/>
            <a:lightRig rig="chilly" dir="t"/>
          </a:scene3d>
        </p:grpSpPr>
        <p:sp>
          <p:nvSpPr>
            <p:cNvPr id="19" name="Овал 4"/>
            <p:cNvSpPr/>
            <p:nvPr/>
          </p:nvSpPr>
          <p:spPr>
            <a:xfrm>
              <a:off x="6476613" y="2636611"/>
              <a:ext cx="2094407" cy="1370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Содержание ЦФМР «Скиф» и ДЮСШ «Виктория»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57,7 </a:t>
              </a:r>
              <a:r>
                <a:rPr lang="ru-RU" sz="14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млн.рублей</a:t>
              </a:r>
              <a:endParaRPr lang="ru-RU" sz="1400" b="1" kern="1200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042846" y="2395490"/>
              <a:ext cx="2707132" cy="182457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Группа 7"/>
          <p:cNvGrpSpPr/>
          <p:nvPr/>
        </p:nvGrpSpPr>
        <p:grpSpPr>
          <a:xfrm>
            <a:off x="3167986" y="2349850"/>
            <a:ext cx="2528174" cy="1944216"/>
            <a:chOff x="2781281" y="1352524"/>
            <a:chExt cx="2986805" cy="2475290"/>
          </a:xfrm>
          <a:scene3d>
            <a:camera prst="orthographicFront"/>
            <a:lightRig rig="chilly" dir="t"/>
          </a:scene3d>
        </p:grpSpPr>
        <p:sp>
          <p:nvSpPr>
            <p:cNvPr id="9" name="Овал 8"/>
            <p:cNvSpPr/>
            <p:nvPr/>
          </p:nvSpPr>
          <p:spPr>
            <a:xfrm>
              <a:off x="2781281" y="1352524"/>
              <a:ext cx="2986805" cy="247529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218689" y="1715022"/>
              <a:ext cx="2111989" cy="1750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kern="1200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Расходы на физическую культуру и спорт в 2019 году –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66,6</a:t>
              </a:r>
              <a:r>
                <a:rPr lang="ru-RU" sz="1700" b="1" kern="1200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млн. рублей</a:t>
              </a:r>
              <a:endParaRPr lang="ru-RU" sz="1700" b="1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429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социальную политику в 2019 году направлено 209,0 млн. рублей:</a:t>
            </a:r>
            <a:endParaRPr 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000364" y="1285860"/>
            <a:ext cx="6143636" cy="4951452"/>
            <a:chOff x="25842" y="3411005"/>
            <a:chExt cx="6257480" cy="73514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842" y="3411005"/>
              <a:ext cx="6257480" cy="73514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63370" y="3411005"/>
              <a:ext cx="6059378" cy="667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endParaRPr lang="ru-RU" sz="1400" b="1" kern="12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arenR"/>
              </a:pPr>
              <a:r>
                <a:rPr lang="ru-RU" sz="1400" b="1" kern="12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предоставление компенсационной выплаты за наем (поднаем) жилья приглашенным врачам,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фельдшерам 2,6 млн</a:t>
              </a:r>
              <a:r>
                <a:rPr lang="ru-RU" sz="1400" b="1" kern="12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. рублей;</a:t>
              </a:r>
            </a:p>
            <a:p>
              <a:pPr marL="342900" lvl="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доплаты к пенсии муниципальным служащим и выплаты почетным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гражданам  5,7 млн.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рублей;</a:t>
              </a:r>
            </a:p>
            <a:p>
              <a:pPr marL="342900" lvl="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обеспечение выплат социально-ориентированным некоммерческим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организациям  11,2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содержание детей-сирот; оплата труда приемным родителям; обеспечение выплаты компенсации части родительской платы за присмотр и уход за детьми, посещающими организации, реализующие  общеобразовательную программу дошкольного образования 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98,9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организация оздоровления и отдыха детей, опека и попечительство в отношении несовершеннолетних 8,2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обеспечение жильем молодых семей 4,5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выплата муниципальной стипендии 0,4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обеспечение жилыми помещениями детей-сирот и детей, оставшихся без попечения родителей 42,7 млн. рублей;</a:t>
              </a:r>
            </a:p>
            <a:p>
              <a:pPr marL="342900" indent="-342900" defTabSz="800100">
                <a:lnSpc>
                  <a:spcPct val="90000"/>
                </a:lnSpc>
                <a:spcAft>
                  <a:spcPct val="35000"/>
                </a:spcAft>
                <a:buAutoNum type="arabicParenR"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предоставление социальной выплаты гражданам, пострадавшим в результате ЧС в Таманском сельском поселении, в форме финансовой помощи и приобретения жилья 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34,8 </a:t>
              </a: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млн. рублей.</a:t>
              </a:r>
            </a:p>
          </p:txBody>
        </p:sp>
      </p:grpSp>
      <p:pic>
        <p:nvPicPr>
          <p:cNvPr id="4" name="Picture 3" descr="C:\Users\Lebedeva\Desktop\фото 2019\9abc4216c84e1771272702f76b51e5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765"/>
            <a:ext cx="2905380" cy="17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bedeva\Desktop\фото 2019\cb006e64c60db988bdd8202be8081d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9748"/>
            <a:ext cx="2905379" cy="17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bedeva\Desktop\фото 2019\cfb9c1b314bc7841cd0433b9d9ca17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1226"/>
            <a:ext cx="2905379" cy="17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8586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Расходы по отрасли «Национальная безопасность и правоохранительная деятельность» составили 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26,6 млн.рублей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1501230020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4000" contrast="-48000"/>
          </a:blip>
          <a:stretch>
            <a:fillRect/>
          </a:stretch>
        </p:blipFill>
        <p:spPr>
          <a:xfrm>
            <a:off x="142844" y="1357298"/>
            <a:ext cx="5000660" cy="2921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502110001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857652" cy="2571768"/>
          </a:xfrm>
          <a:prstGeom prst="rect">
            <a:avLst/>
          </a:prstGeom>
        </p:spPr>
      </p:pic>
      <p:pic>
        <p:nvPicPr>
          <p:cNvPr id="7" name="Рисунок 6" descr="112edds.jpg"/>
          <p:cNvPicPr>
            <a:picLocks noChangeAspect="1"/>
          </p:cNvPicPr>
          <p:nvPr/>
        </p:nvPicPr>
        <p:blipFill>
          <a:blip r:embed="rId4" cstate="print">
            <a:lum bright="8000" contrast="-30000"/>
          </a:blip>
          <a:stretch>
            <a:fillRect/>
          </a:stretch>
        </p:blipFill>
        <p:spPr>
          <a:xfrm>
            <a:off x="4373409" y="3857628"/>
            <a:ext cx="4619871" cy="2595564"/>
          </a:xfrm>
          <a:prstGeom prst="rect">
            <a:avLst/>
          </a:prstGeom>
        </p:spPr>
      </p:pic>
      <p:pic>
        <p:nvPicPr>
          <p:cNvPr id="9" name="Рисунок 8" descr="51cb3170-6dae-b8a3-6dae-b8ac0290aedb.photo.0.jpg"/>
          <p:cNvPicPr>
            <a:picLocks noChangeAspect="1"/>
          </p:cNvPicPr>
          <p:nvPr/>
        </p:nvPicPr>
        <p:blipFill>
          <a:blip r:embed="rId5" cstate="print">
            <a:lum bright="6000" contrast="-16000"/>
          </a:blip>
          <a:stretch>
            <a:fillRect/>
          </a:stretch>
        </p:blipFill>
        <p:spPr>
          <a:xfrm>
            <a:off x="142844" y="4071942"/>
            <a:ext cx="4214842" cy="235745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71173923"/>
              </p:ext>
            </p:extLst>
          </p:nvPr>
        </p:nvGraphicFramePr>
        <p:xfrm>
          <a:off x="1071538" y="1397000"/>
          <a:ext cx="72152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34696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765977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41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bedeva\Desktop\Фото НА КРАЙ\137e60fa26c72d6450e1d5648427b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5" y="3429000"/>
            <a:ext cx="5302532" cy="33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264" y="1301073"/>
            <a:ext cx="2214563" cy="2143125"/>
          </a:xfr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3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обеспечение деятельности МБУ «Единая служба заказчика» и управления капитального строительства направлено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14,6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млн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рублей</a:t>
            </a:r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3" name="Рисунок 12" descr="stock-vector-illustration-of-a-smiley-wearing-a-hard-hat-112446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1" y="105262"/>
            <a:ext cx="1115175" cy="114491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1999" y="1285860"/>
            <a:ext cx="2201703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риобретены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квартиры приглашенным врачам специалистам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5,0 млн. рублей</a:t>
            </a: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129876" y="142852"/>
            <a:ext cx="7690596" cy="114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жилищно–коммунальное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охрану окружающей среды в 2019 году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152,0 млн. рублей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57422" y="1285860"/>
            <a:ext cx="2143140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Капитальный  ремонт муниципального имущества, реконструкция магистрального трубопровода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134,7 млн. рублей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76256" y="1296452"/>
            <a:ext cx="2071702" cy="2143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Строительство коллектора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ст-це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Голубицкой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12,3 млн.рублей</a:t>
            </a:r>
          </a:p>
          <a:p>
            <a:pPr algn="ctr" eaLnBrk="1" fontAlgn="auto" latinLnBrk="0" hangingPunct="1">
              <a:spcAft>
                <a:spcPts val="0"/>
              </a:spcAft>
              <a:buFontTx/>
              <a:buNone/>
              <a:defRPr/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Lebedeva\Desktop\фото 2019\e0a724bb165fb465370a68e2518b5b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66563"/>
            <a:ext cx="4546282" cy="3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205" y="429684"/>
            <a:ext cx="6449920" cy="1021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effectLst/>
                <a:latin typeface="Palatino Linotype" panose="02040502050505030304" pitchFamily="18" charset="0"/>
              </a:rPr>
              <a:t>Показатели исполнения доходной части консолидированного бюджета муниципального образования Темрюкский район</a:t>
            </a:r>
            <a:r>
              <a:rPr lang="ru-RU" sz="2200" dirty="0" smtClean="0">
                <a:solidFill>
                  <a:srgbClr val="0033CC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(млн. рублей)</a:t>
            </a:r>
            <a:endParaRPr lang="ru-RU" sz="2200" dirty="0">
              <a:solidFill>
                <a:schemeClr val="accent1">
                  <a:lumMod val="75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5" name="Picture 2" descr="\\Server25\ОБЩИЕ ДОКУМЕНТЫ\Бюджет\СЕССИИ 2015\ПРОЕКТ РЕШЕНИЯ О БЮДЖЕТЕ на 2016 год\Доклад о бюджете 2016\смайлы\4701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2" y="332656"/>
            <a:ext cx="2005560" cy="1215290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17637"/>
              </p:ext>
            </p:extLst>
          </p:nvPr>
        </p:nvGraphicFramePr>
        <p:xfrm>
          <a:off x="467544" y="1556792"/>
          <a:ext cx="8183562" cy="4299983"/>
        </p:xfrm>
        <a:graphic>
          <a:graphicData uri="http://schemas.openxmlformats.org/drawingml/2006/table">
            <a:tbl>
              <a:tblPr/>
              <a:tblGrid>
                <a:gridCol w="2496504"/>
                <a:gridCol w="1232714"/>
                <a:gridCol w="1232714"/>
                <a:gridCol w="1232714"/>
                <a:gridCol w="994458"/>
                <a:gridCol w="994458"/>
              </a:tblGrid>
              <a:tr h="3660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Показатели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Факт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2018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года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План 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2019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года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Факт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2019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года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2019</a:t>
                      </a:r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год, %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Темп роста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Исполнение плана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459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Доходы консолидированного бюджет района,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3 446,2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3 400,0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3 689,1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107,0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108,5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из них: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Районного бюджета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2 369,8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2 382,2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2 567,2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108,3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107,8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300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Бюджетов поселений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1 076,4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1 017,8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1 121,9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104,2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110,2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459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Налоговые и неналоговые доходы,</a:t>
                      </a:r>
                    </a:p>
                  </a:txBody>
                  <a:tcPr marL="70458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1 965,0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1 940,7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2 249,3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114,5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115,9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в том числе:</a:t>
                      </a:r>
                    </a:p>
                  </a:txBody>
                  <a:tcPr marL="70458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Районного бюджета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1 167,3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1 140,3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1 332,1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114,1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116,8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62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Бюджетов поселений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797,7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800,4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917,2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115,0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114,6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286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Безвозмездные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поступления,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1 481,2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1 459,3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1 439,8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97,2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98,7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в том числе: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Районного бюджета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1 202,5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1 241,9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1 235,1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102,7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99,5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262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Бюджетов поселений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278,7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217,4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204,7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73,4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94,2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4297340"/>
              </p:ext>
            </p:extLst>
          </p:nvPr>
        </p:nvGraphicFramePr>
        <p:xfrm>
          <a:off x="467544" y="188640"/>
          <a:ext cx="82089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4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miley-с-ш-япой-ип-омом-гра-ации-41585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5197"/>
            <a:ext cx="1160202" cy="928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Поддержка поселений Темрюкского района</a:t>
            </a:r>
            <a:br>
              <a:rPr lang="ru-RU" sz="2400" b="1" dirty="0" smtClean="0"/>
            </a:br>
            <a:r>
              <a:rPr lang="ru-RU" sz="2400" b="1" dirty="0" smtClean="0"/>
              <a:t>в 2019 году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70426443"/>
              </p:ext>
            </p:extLst>
          </p:nvPr>
        </p:nvGraphicFramePr>
        <p:xfrm>
          <a:off x="323528" y="943358"/>
          <a:ext cx="8280920" cy="57541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010892"/>
                <a:gridCol w="1605732"/>
                <a:gridCol w="2664296"/>
              </a:tblGrid>
              <a:tr h="618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дотации (млн.руб.)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ИМТ на сбалансированность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млн.руб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</a:tr>
              <a:tr h="405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Темрюкское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/>
                </a:tc>
              </a:tr>
              <a:tr h="336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Ахтанизовское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</a:t>
                      </a:r>
                      <a:endParaRPr lang="ru-RU" dirty="0"/>
                    </a:p>
                  </a:txBody>
                  <a:tcPr/>
                </a:tc>
              </a:tr>
              <a:tr h="402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Вышестеблиевское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8,9</a:t>
                      </a:r>
                      <a:endParaRPr lang="ru-RU" dirty="0"/>
                    </a:p>
                  </a:txBody>
                  <a:tcPr/>
                </a:tc>
              </a:tr>
              <a:tr h="450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Голубицкое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18,1</a:t>
                      </a:r>
                      <a:endParaRPr lang="ru-RU" dirty="0"/>
                    </a:p>
                  </a:txBody>
                  <a:tcPr/>
                </a:tc>
              </a:tr>
              <a:tr h="342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Запорожское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</a:tr>
              <a:tr h="436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Краснострельское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</a:tr>
              <a:tr h="3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Курчанское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</a:t>
                      </a:r>
                      <a:endParaRPr lang="ru-RU" dirty="0"/>
                    </a:p>
                  </a:txBody>
                  <a:tcPr/>
                </a:tc>
              </a:tr>
              <a:tr h="397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Новотаманское</a:t>
                      </a:r>
                      <a:r>
                        <a:rPr lang="ru-RU" dirty="0" smtClean="0"/>
                        <a:t>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/>
                </a:tc>
              </a:tr>
              <a:tr h="3937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Сенное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Старотитаровское</a:t>
                      </a:r>
                      <a:r>
                        <a:rPr lang="ru-RU" dirty="0" smtClean="0"/>
                        <a:t>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44510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Фонталовское</a:t>
                      </a:r>
                      <a:r>
                        <a:rPr lang="ru-RU" dirty="0" smtClean="0"/>
                        <a:t> поселение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9,3</a:t>
                      </a:r>
                      <a:endParaRPr lang="ru-RU" dirty="0"/>
                    </a:p>
                  </a:txBody>
                  <a:tcPr/>
                </a:tc>
              </a:tr>
              <a:tr h="3531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bedeva\Desktop\фото 2019\471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66124" y="413411"/>
            <a:ext cx="850112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Структура налоговых и неналоговых доходов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районного</a:t>
            </a:r>
            <a:r>
              <a:rPr kumimoji="0" lang="ru-RU" sz="25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бюджета</a:t>
            </a:r>
            <a:r>
              <a:rPr lang="ru-RU" sz="2500" b="1" dirty="0" smtClean="0">
                <a:solidFill>
                  <a:srgbClr val="7030A0"/>
                </a:solidFill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  <a:cs typeface="Times New Roman" pitchFamily="18" charset="0"/>
              </a:rPr>
              <a:t>за 2019 год, (процентов)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979221"/>
              </p:ext>
            </p:extLst>
          </p:nvPr>
        </p:nvGraphicFramePr>
        <p:xfrm>
          <a:off x="456590" y="1484784"/>
          <a:ext cx="8320189" cy="488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Лист" r:id="rId4" imgW="7886592" imgH="4200436" progId="Excel.Sheet.8">
                  <p:embed/>
                </p:oleObj>
              </mc:Choice>
              <mc:Fallback>
                <p:oleObj name="Лист" r:id="rId4" imgW="7886592" imgH="4200436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90" y="1484784"/>
                        <a:ext cx="8320189" cy="48850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 descr="\\Server25\ОБЩИЕ ДОКУМЕНТЫ\Бюджет\СЕССИИ 2015\ПРОЕКТ РЕШЕНИЯ О БЮДЖЕТЕ на 2016 год\Доклад о бюджете 2016\смайлы\821996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2733" y="1311168"/>
            <a:ext cx="2088232" cy="17374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25\ОБЩИЕ ДОКУМЕНТЫ\Бюджет\СЕССИИ 2015\ПРОЕКТ РЕШЕНИЯ О БЮДЖЕТЕ на 2016 год\Доклад о бюджете 2016\смайлы\610456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9238"/>
            <a:ext cx="1368152" cy="1257105"/>
          </a:xfrm>
          <a:prstGeom prst="rect">
            <a:avLst/>
          </a:prstGeom>
          <a:noFill/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-125" y="349849"/>
            <a:ext cx="85725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</a:rPr>
              <a:t>Поступление по видам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Times New Roman" pitchFamily="18" charset="0"/>
              </a:rPr>
              <a:t>налоговых и неналоговых доходов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alatino Linotype" panose="02040502050505030304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районного бюджета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млн. рублей)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Palatino Linotype" panose="0204050205050503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26160"/>
              </p:ext>
            </p:extLst>
          </p:nvPr>
        </p:nvGraphicFramePr>
        <p:xfrm>
          <a:off x="395538" y="1596344"/>
          <a:ext cx="8352927" cy="4439474"/>
        </p:xfrm>
        <a:graphic>
          <a:graphicData uri="http://schemas.openxmlformats.org/drawingml/2006/table">
            <a:tbl>
              <a:tblPr/>
              <a:tblGrid>
                <a:gridCol w="3313227"/>
                <a:gridCol w="1007940"/>
                <a:gridCol w="1007940"/>
                <a:gridCol w="1007940"/>
                <a:gridCol w="1007940"/>
                <a:gridCol w="1007940"/>
              </a:tblGrid>
              <a:tr h="40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2018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2019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2019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роста, %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плана, %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30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доходы, в том числе: 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1 007,9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990,8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1 173,7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770,1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836,0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108,6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915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114,6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Госпошлина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5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налоги и сборы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0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доходы, в том числе: 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Аренда земли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520,0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 от продажи земельных участков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21,9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152,7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7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30,2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90,4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0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1 167,3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1 140,3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1 332,1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114,1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7333" marR="7333" marT="73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6629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районного бюджета  в разрезе источников финансирования</a:t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2019 год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48473087"/>
              </p:ext>
            </p:extLst>
          </p:nvPr>
        </p:nvGraphicFramePr>
        <p:xfrm>
          <a:off x="457200" y="1285860"/>
          <a:ext cx="832964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56380"/>
              </p:ext>
            </p:extLst>
          </p:nvPr>
        </p:nvGraphicFramePr>
        <p:xfrm>
          <a:off x="428596" y="1000109"/>
          <a:ext cx="8463884" cy="543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95096"/>
                <a:gridCol w="1440160"/>
              </a:tblGrid>
              <a:tr h="661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образования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16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культуры Темрюкского  района"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"Дети Тамани"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"Социальная поддержка граждан Темрюкского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5.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"Улучшение условий и охраны труда в муниципальном образовании Темрюкский район"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экономики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7.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"Поддержка малого и среднего предпринимательства в муниципальном образовании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55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"Развитие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latin typeface="Times New Roman"/>
                        </a:rPr>
                        <a:t>санаторно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- курортного и туристского  комплекса муниципального образования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"Качество"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"Обеспечение жильем молодых семей на территории муниципального образования Темрюкский район"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Экологическое оздоровление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Подготовка градостроительной и землеустроительной документации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26064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</a:rPr>
              <a:t>Оценка эффективности реализации муниципальных программ за 2019 год:</a:t>
            </a:r>
            <a:endParaRPr lang="ru-RU" sz="2000" b="1" dirty="0">
              <a:solidFill>
                <a:srgbClr val="F1412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2827"/>
              </p:ext>
            </p:extLst>
          </p:nvPr>
        </p:nvGraphicFramePr>
        <p:xfrm>
          <a:off x="428596" y="285728"/>
          <a:ext cx="8429683" cy="628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23088"/>
                <a:gridCol w="1477967"/>
              </a:tblGrid>
              <a:tr h="6534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"Энергосбережение и повышение энергетической эффективности муниципального образования Темрюкский район на период 2012-2015 годов и на перспективу до 2020 года"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"Внедрение гражданских технологий противодействию терроризму в муниципальном образовании Темрюкский район"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15.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"Профилактика правонарушений в муниципальном образовании Темрюкский район"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Развитие национальных культур и профилактики проявлений экстремизма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17.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"Обеспечение безопасности населения в Темрюкском районе"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0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Поддержка социально ориентированных некоммерческих организаций, осуществляющих свою деятельность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19.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Перспективное развитие наружной рекламы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Управление муниципальными финансами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21.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Информирование населения о деятельности администрации муниципального образования Темрюкский район  в СМИ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"Муниципальная политика и развитие гражданского общества"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2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"Развитие муниципальной службы в администрации  муниципального образования Темрюкский район"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41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24.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Эффективное муниципальное управление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05637"/>
              </p:ext>
            </p:extLst>
          </p:nvPr>
        </p:nvGraphicFramePr>
        <p:xfrm>
          <a:off x="428596" y="285728"/>
          <a:ext cx="8429683" cy="614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6523088"/>
                <a:gridCol w="1477967"/>
              </a:tblGrid>
              <a:tr h="661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Развитие здравоохранения в Темрюкском районе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kern="1200" dirty="0" smtClean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"Обеспечение и развитие физической культуры и спорта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27.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Программа реализации государственной молодежной политики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7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28.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доступной среды для инвалидов и других маломобильных групп населения в муниципальном образовании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высокая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97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29.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Управление и контроль за муниципальным имуществом и земельными ресурсами на территории муниципального образования Темрюкский район</a:t>
                      </a:r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</a:rPr>
                        <a:t>средняя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30.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"Развитие сельского хозяйства в Темрюкском районе"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удовлетворительная 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4840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31</a:t>
                      </a:r>
                      <a:r>
                        <a:rPr lang="ru-RU" sz="14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"Развитие информационного общества и формирование электронного правительства"</a:t>
                      </a:r>
                      <a:endParaRPr lang="ru-RU" sz="1400" b="1" i="0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удовлетворительная </a:t>
                      </a:r>
                      <a:endParaRPr lang="ru-RU" sz="1400" b="1" i="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649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32.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"Комплексное развитие Темрюкского района в сфере строительства"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удовлетворительная </a:t>
                      </a:r>
                      <a:endParaRPr lang="ru-RU" sz="1400" b="1" i="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33.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«Комплексное развитие Темрюкского района в сфере дорожного хозяйства»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неудовлетворительная</a:t>
                      </a: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34.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"Антикризисные меры в  жилищно- коммунальном хозяйстве муниципального образования Темрюкский район"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неудовлетворительная</a:t>
                      </a:r>
                      <a:r>
                        <a:rPr lang="ru-RU" sz="14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исполнения бюджета за 2019 год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10526"/>
              </p:ext>
            </p:extLst>
          </p:nvPr>
        </p:nvGraphicFramePr>
        <p:xfrm>
          <a:off x="467544" y="1340768"/>
          <a:ext cx="8290530" cy="48965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8295"/>
                <a:gridCol w="1338817"/>
                <a:gridCol w="1217730"/>
                <a:gridCol w="1216871"/>
                <a:gridCol w="1338817"/>
              </a:tblGrid>
              <a:tr h="134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отрасли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Уточненный бюджет на 2019 год, тыс. рублей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Исполнено, тыс. рублей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Исполнено, 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Удельный вес в расходах (исполнение), 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расходов: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2600599,3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2529049,2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97,2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Общегосударственные вопросы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216619,9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214546,1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26800,0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26649,3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Национальная экономика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40366,3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35710,5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88,5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Жилищно-коммунальное хозяйство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188049,6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152002,3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Охрана окружающей среды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1622770,7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1608173,8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и кинематография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98103,0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98081,8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Здравоохранение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11363,6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7247,0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209850,7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208964,0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спорт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75591,1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66590,0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Межбюджетные трансферты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110984,4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110984,4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87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20881</TotalTime>
  <Words>1508</Words>
  <Application>Microsoft Office PowerPoint</Application>
  <PresentationFormat>Экран (4:3)</PresentationFormat>
  <Paragraphs>492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Аспект</vt:lpstr>
      <vt:lpstr>Официальная</vt:lpstr>
      <vt:lpstr>Эркер</vt:lpstr>
      <vt:lpstr>Воздушный поток</vt:lpstr>
      <vt:lpstr>1_Аспект</vt:lpstr>
      <vt:lpstr>Лист</vt:lpstr>
      <vt:lpstr> </vt:lpstr>
      <vt:lpstr> Показатели исполнения доходной части консолидированного бюджета муниципального образования Темрюкский район (млн. рублей)</vt:lpstr>
      <vt:lpstr>Презентация PowerPoint</vt:lpstr>
      <vt:lpstr>Презентация PowerPoint</vt:lpstr>
      <vt:lpstr>Расходы районного бюджета  в разрезе источников финансирования за 2019 год</vt:lpstr>
      <vt:lpstr>Презентация PowerPoint</vt:lpstr>
      <vt:lpstr>Презентация PowerPoint</vt:lpstr>
      <vt:lpstr>Презентация PowerPoint</vt:lpstr>
      <vt:lpstr>Структура исполнения бюджета за 2019 год</vt:lpstr>
      <vt:lpstr>Расходы на социальную сферу в общих расходах районного бюджета  за 2019 год</vt:lpstr>
      <vt:lpstr>Презентация PowerPoint</vt:lpstr>
      <vt:lpstr>    Исполнение расходов по отрасли образования  в 2019 году составило 1,6 млрд. рублей</vt:lpstr>
      <vt:lpstr>Презентация PowerPoint</vt:lpstr>
      <vt:lpstr>Презентация PowerPoint</vt:lpstr>
      <vt:lpstr>Презентация PowerPoint</vt:lpstr>
      <vt:lpstr>На социальную политику в 2019 году направлено 209,0 млн. рублей:</vt:lpstr>
      <vt:lpstr>Расходы по отрасли «Национальная безопасность и правоохранительная деятельность» составили  26,6 млн.рублей</vt:lpstr>
      <vt:lpstr>Презентация PowerPoint</vt:lpstr>
      <vt:lpstr>  На обеспечение деятельности МБУ «Единая служба заказчика» и управления капитального строительства направлено 14,6 млн. рублей </vt:lpstr>
      <vt:lpstr>Презентация PowerPoint</vt:lpstr>
      <vt:lpstr>Поддержка поселений Темрюкского района в 2019 году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Чуприна А.А.</dc:creator>
  <cp:lastModifiedBy>Лебедева Юля Андреевна</cp:lastModifiedBy>
  <cp:revision>1652</cp:revision>
  <cp:lastPrinted>2020-08-17T08:09:51Z</cp:lastPrinted>
  <dcterms:created xsi:type="dcterms:W3CDTF">1601-01-01T00:00:00Z</dcterms:created>
  <dcterms:modified xsi:type="dcterms:W3CDTF">2020-10-07T08:05:40Z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