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24"/>
  </p:notesMasterIdLst>
  <p:handoutMasterIdLst>
    <p:handoutMasterId r:id="rId25"/>
  </p:handoutMasterIdLst>
  <p:sldIdLst>
    <p:sldId id="592" r:id="rId2"/>
    <p:sldId id="593" r:id="rId3"/>
    <p:sldId id="594" r:id="rId4"/>
    <p:sldId id="595" r:id="rId5"/>
    <p:sldId id="596" r:id="rId6"/>
    <p:sldId id="489" r:id="rId7"/>
    <p:sldId id="562" r:id="rId8"/>
    <p:sldId id="563" r:id="rId9"/>
    <p:sldId id="564" r:id="rId10"/>
    <p:sldId id="574" r:id="rId11"/>
    <p:sldId id="597" r:id="rId12"/>
    <p:sldId id="577" r:id="rId13"/>
    <p:sldId id="591" r:id="rId14"/>
    <p:sldId id="572" r:id="rId15"/>
    <p:sldId id="573" r:id="rId16"/>
    <p:sldId id="588" r:id="rId17"/>
    <p:sldId id="598" r:id="rId18"/>
    <p:sldId id="590" r:id="rId19"/>
    <p:sldId id="571" r:id="rId20"/>
    <p:sldId id="569" r:id="rId21"/>
    <p:sldId id="544" r:id="rId22"/>
    <p:sldId id="589" r:id="rId23"/>
  </p:sldIdLst>
  <p:sldSz cx="9144000" cy="6858000" type="screen4x3"/>
  <p:notesSz cx="9874250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463E37B-AA57-4C09-8BF9-2ABB8012602C}">
          <p14:sldIdLst>
            <p14:sldId id="592"/>
            <p14:sldId id="593"/>
            <p14:sldId id="594"/>
            <p14:sldId id="595"/>
            <p14:sldId id="596"/>
            <p14:sldId id="489"/>
            <p14:sldId id="562"/>
            <p14:sldId id="563"/>
            <p14:sldId id="564"/>
            <p14:sldId id="574"/>
            <p14:sldId id="597"/>
            <p14:sldId id="577"/>
            <p14:sldId id="591"/>
            <p14:sldId id="572"/>
            <p14:sldId id="573"/>
            <p14:sldId id="588"/>
            <p14:sldId id="598"/>
            <p14:sldId id="590"/>
            <p14:sldId id="571"/>
            <p14:sldId id="569"/>
            <p14:sldId id="544"/>
            <p14:sldId id="5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00"/>
    <a:srgbClr val="3366CC"/>
    <a:srgbClr val="00FF00"/>
    <a:srgbClr val="FF9933"/>
    <a:srgbClr val="FFFFCC"/>
    <a:srgbClr val="FFFF66"/>
    <a:srgbClr val="7777FD"/>
    <a:srgbClr val="339933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30" autoAdjust="0"/>
    <p:restoredTop sz="96433" autoAdjust="0"/>
  </p:normalViewPr>
  <p:slideViewPr>
    <p:cSldViewPr>
      <p:cViewPr>
        <p:scale>
          <a:sx n="78" d="100"/>
          <a:sy n="78" d="100"/>
        </p:scale>
        <p:origin x="-2058" y="-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20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48247855501437"/>
          <c:y val="0.13565815050229357"/>
          <c:w val="0.62366693451685462"/>
          <c:h val="0.8753791144367388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16"/>
            <c:spPr>
              <a:solidFill>
                <a:srgbClr val="3366CC"/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3871265765792104E-3"/>
                  <c:y val="9.210037937628951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u="sng" baseline="0" dirty="0"/>
                      <a:t>НДФЛ
60,9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3.2572623509668518E-2"/>
                  <c:y val="8.335771778787370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-4.6773896467643947E-2"/>
                  <c:y val="7.84510418413673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-0.10085823797355849"/>
                  <c:y val="7.257029694570468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-9.6025368526304097E-2"/>
                  <c:y val="2.750664664588391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5"/>
              <c:layout>
                <c:manualLayout>
                  <c:x val="-4.0060095661885523E-2"/>
                  <c:y val="-5.690428319326509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8"/>
              <c:layout>
                <c:manualLayout>
                  <c:x val="0.11512741274361328"/>
                  <c:y val="-4.1319376391632279E-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9"/>
              <c:layout>
                <c:manualLayout>
                  <c:x val="0.20459188745110193"/>
                  <c:y val="4.396016372213740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Лист1!$A$2:$A$11</c:f>
              <c:strCache>
                <c:ptCount val="10"/>
                <c:pt idx="0">
                  <c:v>НДФЛ</c:v>
                </c:pt>
                <c:pt idx="1">
                  <c:v>Налог на прибыль организаций</c:v>
                </c:pt>
                <c:pt idx="2">
                  <c:v>ЕНВД</c:v>
                </c:pt>
                <c:pt idx="3">
                  <c:v>УСН</c:v>
                </c:pt>
                <c:pt idx="4">
                  <c:v>ЕСХН</c:v>
                </c:pt>
                <c:pt idx="5">
                  <c:v>Госпошлина</c:v>
                </c:pt>
                <c:pt idx="6">
                  <c:v>Арендная плата за земли</c:v>
                </c:pt>
                <c:pt idx="7">
                  <c:v>Доходы от продажи земель</c:v>
                </c:pt>
                <c:pt idx="8">
                  <c:v>Штрафы, санкции</c:v>
                </c:pt>
                <c:pt idx="9">
                  <c:v>Прочие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>
                  <c:v>60.924496952940125</c:v>
                </c:pt>
                <c:pt idx="1">
                  <c:v>15.259329985774134</c:v>
                </c:pt>
                <c:pt idx="2">
                  <c:v>5.0777749733367861</c:v>
                </c:pt>
                <c:pt idx="3">
                  <c:v>2.397097765555241</c:v>
                </c:pt>
                <c:pt idx="4">
                  <c:v>1.5384205307896357</c:v>
                </c:pt>
                <c:pt idx="5">
                  <c:v>1.0634846097068245</c:v>
                </c:pt>
                <c:pt idx="6">
                  <c:v>8.5047259949631933</c:v>
                </c:pt>
                <c:pt idx="7">
                  <c:v>2.3968509601224941</c:v>
                </c:pt>
                <c:pt idx="8">
                  <c:v>1.0653767846912183</c:v>
                </c:pt>
                <c:pt idx="9">
                  <c:v>1.7724414421203416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Общие расходы районного бюджета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6295448043830794E-3"/>
                  <c:y val="1.288235749982452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2251,7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7564205450602044E-3"/>
                  <c:y val="1.3119013417135249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8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rPr>
                      <a:t>1657,5</a:t>
                    </a:r>
                  </a:p>
                  <a:p>
                    <a:pPr algn="ctr" rtl="0">
                      <a:defRPr lang="ru-RU" sz="18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rPr>
                      <a:t>млн.руб.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7160493827161131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1679,9 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2018 год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2251.6999999999998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на социальную сферу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929403381017682E-3"/>
                  <c:y val="3.42615934116986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1888,7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 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4012345679012363E-2"/>
                  <c:y val="7.8671366260721035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1431,3</a:t>
                    </a:r>
                  </a:p>
                  <a:p>
                    <a:pPr>
                      <a:defRPr/>
                    </a:pPr>
                    <a:r>
                      <a:rPr lang="ru-RU" dirty="0" smtClean="0"/>
                      <a:t>млн.руб</a:t>
                    </a:r>
                    <a:r>
                      <a:rPr lang="ru-RU" dirty="0"/>
                      <a:t>. 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4753086419753133E-2"/>
                  <c:y val="6.734474000341038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1433,9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 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2018 год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1888.7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расходы</c:v>
                </c:pt>
              </c:strCache>
            </c:strRef>
          </c:tx>
          <c:spPr>
            <a:solidFill>
              <a:srgbClr val="FFFF66"/>
            </a:solidFill>
          </c:spPr>
          <c:invertIfNegative val="0"/>
          <c:dLbls>
            <c:dLbl>
              <c:idx val="0"/>
              <c:layout>
                <c:manualLayout>
                  <c:x val="1.3896818352936923E-3"/>
                  <c:y val="5.401866663745313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363,0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320987654320996E-2"/>
                  <c:y val="5.351951185191415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226,2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493827160494033E-2"/>
                  <c:y val="5.0918300593069357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246,0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2018 год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388928"/>
        <c:axId val="87390464"/>
      </c:barChart>
      <c:catAx>
        <c:axId val="87388928"/>
        <c:scaling>
          <c:orientation val="minMax"/>
        </c:scaling>
        <c:delete val="0"/>
        <c:axPos val="b"/>
        <c:majorTickMark val="out"/>
        <c:minorTickMark val="none"/>
        <c:tickLblPos val="nextTo"/>
        <c:crossAx val="87390464"/>
        <c:crosses val="autoZero"/>
        <c:auto val="1"/>
        <c:lblAlgn val="ctr"/>
        <c:lblOffset val="100"/>
        <c:noMultiLvlLbl val="0"/>
      </c:catAx>
      <c:valAx>
        <c:axId val="87390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7388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57957928686408"/>
          <c:y val="0.22318892019776448"/>
          <c:w val="0.28339360357733062"/>
          <c:h val="0.5231942903642892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228385993399747"/>
          <c:y val="0.25527236287163035"/>
          <c:w val="0.63600580162015152"/>
          <c:h val="0.687079952505093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0"/>
          <c:dPt>
            <c:idx val="2"/>
            <c:bubble3D val="0"/>
            <c:explosion val="19"/>
          </c:dPt>
          <c:dPt>
            <c:idx val="4"/>
            <c:bubble3D val="0"/>
            <c:explosion val="33"/>
          </c:dPt>
          <c:dPt>
            <c:idx val="5"/>
            <c:bubble3D val="0"/>
            <c:explosion val="21"/>
          </c:dPt>
          <c:dPt>
            <c:idx val="6"/>
            <c:bubble3D val="0"/>
            <c:explosion val="19"/>
          </c:dPt>
          <c:dPt>
            <c:idx val="7"/>
            <c:bubble3D val="0"/>
            <c:explosion val="23"/>
          </c:dPt>
          <c:dPt>
            <c:idx val="8"/>
            <c:bubble3D val="0"/>
            <c:explosion val="32"/>
          </c:dPt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9.5857627663383668E-2"/>
                  <c:y val="6.0994110939518774E-3"/>
                </c:manualLayout>
              </c:layout>
              <c:tx>
                <c:rich>
                  <a:bodyPr/>
                  <a:lstStyle/>
                  <a:p>
                    <a:pPr>
                      <a:def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Образование </a:t>
                    </a:r>
                    <a:r>
                      <a:rPr lang="ru-RU" sz="1400" b="0" i="0" u="none" strike="noStrike" kern="1200" baseline="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1530,0</a:t>
                    </a:r>
                    <a:endParaRPr lang="ru-RU" sz="1400" b="0" i="0" u="none" strike="noStrike" kern="1200" baseline="0" dirty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5"/>
              <c:layout>
                <c:manualLayout>
                  <c:x val="-0.16490252306712291"/>
                  <c:y val="2.1648965865917573E-2"/>
                </c:manualLayout>
              </c:layout>
              <c:tx>
                <c:rich>
                  <a:bodyPr/>
                  <a:lstStyle/>
                  <a:p>
                    <a:pPr>
                      <a:def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Культура   </a:t>
                    </a:r>
                  </a:p>
                  <a:p>
                    <a:pPr>
                      <a:def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0" i="0" u="none" strike="noStrike" kern="1200" baseline="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78,5</a:t>
                    </a:r>
                    <a:endParaRPr lang="ru-RU" sz="1400" b="0" i="0" u="none" strike="noStrike" kern="1200" baseline="0" dirty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6"/>
              <c:layout>
                <c:manualLayout>
                  <c:x val="-0.10025156735116721"/>
                  <c:y val="-0.1674065788021864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solidFill>
                          <a:srgbClr val="0033CC"/>
                        </a:solidFill>
                      </a:rPr>
                      <a:t>Здравоохранение </a:t>
                    </a:r>
                  </a:p>
                  <a:p>
                    <a:r>
                      <a:rPr lang="ru-RU" sz="1400" dirty="0" smtClean="0">
                        <a:solidFill>
                          <a:srgbClr val="0033CC"/>
                        </a:solidFill>
                      </a:rPr>
                      <a:t>99,9</a:t>
                    </a:r>
                    <a:endParaRPr lang="ru-RU" sz="1400" dirty="0">
                      <a:solidFill>
                        <a:srgbClr val="0033CC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7"/>
              <c:layout>
                <c:manualLayout>
                  <c:x val="0.12362562596737975"/>
                  <c:y val="-0.21664240320277744"/>
                </c:manualLayout>
              </c:layout>
              <c:tx>
                <c:rich>
                  <a:bodyPr/>
                  <a:lstStyle/>
                  <a:p>
                    <a:pPr>
                      <a:def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0" i="0" u="none" strike="noStrike" kern="1200" baseline="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 Социальная </a:t>
                    </a:r>
                    <a:r>
                      <a: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политика </a:t>
                    </a:r>
                    <a:r>
                      <a:rPr lang="ru-RU" sz="1400" b="0" i="0" u="none" strike="noStrike" kern="1200" baseline="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 114,8</a:t>
                    </a:r>
                    <a:endParaRPr lang="ru-RU" sz="1400" b="0" i="0" u="none" strike="noStrike" kern="1200" baseline="0" dirty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8"/>
              <c:layout>
                <c:manualLayout>
                  <c:x val="0.2614833964723674"/>
                  <c:y val="-2.2539907085206052E-2"/>
                </c:manualLayout>
              </c:layout>
              <c:tx>
                <c:rich>
                  <a:bodyPr/>
                  <a:lstStyle/>
                  <a:p>
                    <a:pPr>
                      <a:def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dirty="0" smtClean="0"/>
                      <a:t>Физическая </a:t>
                    </a:r>
                    <a:r>
                      <a:rPr lang="ru-RU" sz="1400" dirty="0"/>
                      <a:t>культура и спорт </a:t>
                    </a:r>
                    <a:r>
                      <a:rPr lang="ru-RU" sz="1400" dirty="0" smtClean="0"/>
                      <a:t>65,5</a:t>
                    </a:r>
                    <a:endParaRPr lang="ru-RU" sz="1400" dirty="0"/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9"/>
              <c:layout>
                <c:manualLayout>
                  <c:x val="-5.1327593097675622E-2"/>
                  <c:y val="-0.21327402174217391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solidFill>
                          <a:srgbClr val="0033CC"/>
                        </a:solidFill>
                      </a:rPr>
                      <a:t>Обслуживание</a:t>
                    </a:r>
                    <a:r>
                      <a:rPr lang="ru-RU" sz="1400" baseline="0" dirty="0" smtClean="0">
                        <a:solidFill>
                          <a:srgbClr val="0033CC"/>
                        </a:solidFill>
                      </a:rPr>
                      <a:t> муниципального долга 15,0</a:t>
                    </a:r>
                    <a:r>
                      <a:rPr lang="en-US" sz="1400" dirty="0" smtClean="0">
                        <a:solidFill>
                          <a:srgbClr val="0033CC"/>
                        </a:solidFill>
                      </a:rPr>
                      <a:t> </a:t>
                    </a:r>
                  </a:p>
                  <a:p>
                    <a:endParaRPr lang="en-US" sz="1400" dirty="0">
                      <a:solidFill>
                        <a:srgbClr val="0033CC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ЖКХ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Здравоохранение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4" formatCode="0.0">
                  <c:v>1530</c:v>
                </c:pt>
                <c:pt idx="5">
                  <c:v>78.5</c:v>
                </c:pt>
                <c:pt idx="6">
                  <c:v>99.9</c:v>
                </c:pt>
                <c:pt idx="7">
                  <c:v>114.8</c:v>
                </c:pt>
                <c:pt idx="8" formatCode="0.0">
                  <c:v>65.5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917970827850839E-2"/>
          <c:y val="6.5066211260113804E-2"/>
          <c:w val="0.47167904702206481"/>
          <c:h val="0.6481605494741360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расходов, млн.рублей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2018 год, всего</c:v>
                </c:pt>
                <c:pt idx="1">
                  <c:v>краевые</c:v>
                </c:pt>
                <c:pt idx="2">
                  <c:v>собственные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99.9</c:v>
                </c:pt>
                <c:pt idx="1">
                  <c:v>72</c:v>
                </c:pt>
                <c:pt idx="2">
                  <c:v>27.9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85987328"/>
        <c:axId val="133115264"/>
        <c:axId val="0"/>
      </c:bar3DChart>
      <c:catAx>
        <c:axId val="8598732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33115264"/>
        <c:crosses val="autoZero"/>
        <c:auto val="1"/>
        <c:lblAlgn val="ctr"/>
        <c:lblOffset val="100"/>
        <c:noMultiLvlLbl val="0"/>
      </c:catAx>
      <c:valAx>
        <c:axId val="1331152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5987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7174216336776883"/>
          <c:y val="0.87035545974598016"/>
          <c:w val="0.34776589490187326"/>
          <c:h val="0.1173571488563509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jpeg"/><Relationship Id="rId1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0C004-DE5A-4990-8545-31A1B63023C9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63EAB5-1CEB-49EA-B51D-F98C227C102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Детские дошкольные учреждения </a:t>
          </a:r>
        </a:p>
        <a:p>
          <a:pPr algn="ctr"/>
          <a:r>
            <a:rPr lang="ru-RU" sz="17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571,5 млн. рублей </a:t>
          </a:r>
          <a:endParaRPr lang="ru-RU" sz="1700" dirty="0">
            <a:solidFill>
              <a:srgbClr val="FF0000"/>
            </a:solidFill>
          </a:endParaRPr>
        </a:p>
      </dgm:t>
    </dgm:pt>
    <dgm:pt modelId="{8CD1ECEE-D5AA-41C7-8D69-FB0DD2771085}" type="parTrans" cxnId="{03924F3C-CA66-4636-BF73-0D971C6A612F}">
      <dgm:prSet/>
      <dgm:spPr/>
      <dgm:t>
        <a:bodyPr/>
        <a:lstStyle/>
        <a:p>
          <a:endParaRPr lang="ru-RU"/>
        </a:p>
      </dgm:t>
    </dgm:pt>
    <dgm:pt modelId="{455F6562-3CFD-4A5B-8560-094EB12F3B05}" type="sibTrans" cxnId="{03924F3C-CA66-4636-BF73-0D971C6A612F}">
      <dgm:prSet/>
      <dgm:spPr/>
      <dgm:t>
        <a:bodyPr/>
        <a:lstStyle/>
        <a:p>
          <a:endParaRPr lang="ru-RU"/>
        </a:p>
      </dgm:t>
    </dgm:pt>
    <dgm:pt modelId="{4190D299-FD03-4FEA-9EFD-D202D93F2875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Общее образование  </a:t>
          </a:r>
        </a:p>
        <a:p>
          <a:pPr algn="ctr"/>
          <a:r>
            <a:rPr lang="ru-RU" sz="17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703,6 </a:t>
          </a:r>
          <a:r>
            <a:rPr lang="ru-RU" sz="17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млн. рублей</a:t>
          </a:r>
          <a:endParaRPr lang="ru-RU" sz="1700" dirty="0">
            <a:solidFill>
              <a:srgbClr val="FF0000"/>
            </a:solidFill>
          </a:endParaRPr>
        </a:p>
      </dgm:t>
    </dgm:pt>
    <dgm:pt modelId="{186BDF71-FC2E-4EA0-81BE-DB470A128C49}" type="parTrans" cxnId="{532BC500-E7E0-450B-9A8A-F23B30220E5D}">
      <dgm:prSet/>
      <dgm:spPr/>
      <dgm:t>
        <a:bodyPr/>
        <a:lstStyle/>
        <a:p>
          <a:endParaRPr lang="ru-RU"/>
        </a:p>
      </dgm:t>
    </dgm:pt>
    <dgm:pt modelId="{F66D5E3B-B1F5-4BF3-88EA-D7A8593C1D0B}" type="sibTrans" cxnId="{532BC500-E7E0-450B-9A8A-F23B30220E5D}">
      <dgm:prSet/>
      <dgm:spPr/>
      <dgm:t>
        <a:bodyPr/>
        <a:lstStyle/>
        <a:p>
          <a:endParaRPr lang="ru-RU"/>
        </a:p>
      </dgm:t>
    </dgm:pt>
    <dgm:pt modelId="{63F1876E-EA31-4013-A857-B16A2EAF839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Молодежная политика   </a:t>
          </a:r>
        </a:p>
        <a:p>
          <a:pPr algn="ctr"/>
          <a:r>
            <a:rPr lang="ru-RU" sz="17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18,7 млн. рублей</a:t>
          </a:r>
          <a:endParaRPr lang="ru-RU" sz="1700" dirty="0">
            <a:solidFill>
              <a:srgbClr val="FF0000"/>
            </a:solidFill>
          </a:endParaRPr>
        </a:p>
      </dgm:t>
    </dgm:pt>
    <dgm:pt modelId="{077A553D-ACE3-4D24-90D8-4FF2246C5558}" type="parTrans" cxnId="{77B1EFB3-E70C-47DC-BC91-89B4230A0072}">
      <dgm:prSet/>
      <dgm:spPr/>
      <dgm:t>
        <a:bodyPr/>
        <a:lstStyle/>
        <a:p>
          <a:endParaRPr lang="ru-RU"/>
        </a:p>
      </dgm:t>
    </dgm:pt>
    <dgm:pt modelId="{91891F70-F89C-435F-8195-4DC0C28A636B}" type="sibTrans" cxnId="{77B1EFB3-E70C-47DC-BC91-89B4230A0072}">
      <dgm:prSet/>
      <dgm:spPr/>
      <dgm:t>
        <a:bodyPr/>
        <a:lstStyle/>
        <a:p>
          <a:endParaRPr lang="ru-RU"/>
        </a:p>
      </dgm:t>
    </dgm:pt>
    <dgm:pt modelId="{C0BBE04A-D13E-4F09-BC44-12BB3F0D567B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Прочие учреждения образования </a:t>
          </a:r>
        </a:p>
        <a:p>
          <a:pPr algn="ctr"/>
          <a:r>
            <a:rPr lang="ru-RU" sz="17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100,9 млн. рублей</a:t>
          </a:r>
          <a:endParaRPr lang="ru-RU" sz="1700" dirty="0">
            <a:solidFill>
              <a:srgbClr val="FF0000"/>
            </a:solidFill>
          </a:endParaRPr>
        </a:p>
      </dgm:t>
    </dgm:pt>
    <dgm:pt modelId="{A5058FFC-DC84-4960-AE20-A2B13D08668C}" type="parTrans" cxnId="{ECEDE7C6-5153-4D37-9A18-EE5482688833}">
      <dgm:prSet/>
      <dgm:spPr/>
      <dgm:t>
        <a:bodyPr/>
        <a:lstStyle/>
        <a:p>
          <a:endParaRPr lang="ru-RU"/>
        </a:p>
      </dgm:t>
    </dgm:pt>
    <dgm:pt modelId="{DEE59304-4FE4-4130-9BE3-4AA14C0182C3}" type="sibTrans" cxnId="{ECEDE7C6-5153-4D37-9A18-EE5482688833}">
      <dgm:prSet/>
      <dgm:spPr/>
      <dgm:t>
        <a:bodyPr/>
        <a:lstStyle/>
        <a:p>
          <a:endParaRPr lang="ru-RU"/>
        </a:p>
      </dgm:t>
    </dgm:pt>
    <dgm:pt modelId="{E67AC0AE-A87A-4D7C-93F4-83C7F0626FB3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8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Профессиональная подготовка</a:t>
          </a:r>
        </a:p>
        <a:p>
          <a:pPr algn="ctr"/>
          <a:r>
            <a:rPr lang="ru-RU" sz="18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0,8 </a:t>
          </a:r>
          <a:r>
            <a:rPr lang="ru-RU" sz="18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млн. рублей</a:t>
          </a:r>
          <a:endParaRPr lang="ru-RU" sz="1800" dirty="0">
            <a:solidFill>
              <a:srgbClr val="FF0000"/>
            </a:solidFill>
          </a:endParaRPr>
        </a:p>
      </dgm:t>
    </dgm:pt>
    <dgm:pt modelId="{C16845B5-82B5-4525-9DA7-244C949DBFEC}" type="parTrans" cxnId="{E672FA1F-A978-421D-916C-F646EE8A89FB}">
      <dgm:prSet/>
      <dgm:spPr/>
      <dgm:t>
        <a:bodyPr/>
        <a:lstStyle/>
        <a:p>
          <a:endParaRPr lang="ru-RU"/>
        </a:p>
      </dgm:t>
    </dgm:pt>
    <dgm:pt modelId="{855DD295-DE35-42CC-8F14-0FEE8FBDAC27}" type="sibTrans" cxnId="{E672FA1F-A978-421D-916C-F646EE8A89FB}">
      <dgm:prSet/>
      <dgm:spPr/>
      <dgm:t>
        <a:bodyPr/>
        <a:lstStyle/>
        <a:p>
          <a:endParaRPr lang="ru-RU"/>
        </a:p>
      </dgm:t>
    </dgm:pt>
    <dgm:pt modelId="{AE70096C-A78A-44DA-9D48-DF7E190A7DF1}" type="pres">
      <dgm:prSet presAssocID="{DE80C004-DE5A-4990-8545-31A1B63023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46BBF8-1A1B-4E2F-9D7F-26F1A4655D3F}" type="pres">
      <dgm:prSet presAssocID="{EF63EAB5-1CEB-49EA-B51D-F98C227C1021}" presName="parentText" presStyleLbl="node1" presStyleIdx="0" presStyleCnt="5" custScaleX="52407" custScaleY="71234" custLinFactY="-53460" custLinFactNeighborX="2354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F48B33-020C-4CC2-8B01-8B89FBC4E779}" type="pres">
      <dgm:prSet presAssocID="{455F6562-3CFD-4A5B-8560-094EB12F3B05}" presName="spacer" presStyleCnt="0"/>
      <dgm:spPr/>
    </dgm:pt>
    <dgm:pt modelId="{903CC202-C222-417A-B177-90BE5D245BC1}" type="pres">
      <dgm:prSet presAssocID="{4190D299-FD03-4FEA-9EFD-D202D93F2875}" presName="parentText" presStyleLbl="node1" presStyleIdx="1" presStyleCnt="5" custScaleX="52571" custScaleY="62597" custLinFactY="-20010" custLinFactNeighborX="2374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547295-96E5-4E64-9DCD-494273B5A3C3}" type="pres">
      <dgm:prSet presAssocID="{F66D5E3B-B1F5-4BF3-88EA-D7A8593C1D0B}" presName="spacer" presStyleCnt="0"/>
      <dgm:spPr/>
    </dgm:pt>
    <dgm:pt modelId="{1E905C69-31F4-414B-9337-1E9631A28603}" type="pres">
      <dgm:prSet presAssocID="{63F1876E-EA31-4013-A857-B16A2EAF8397}" presName="parentText" presStyleLbl="node1" presStyleIdx="2" presStyleCnt="5" custScaleX="51267" custScaleY="69738" custLinFactY="100000" custLinFactNeighborX="23959" custLinFactNeighborY="1571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534DDF-1209-4865-BFD5-D12E103C57E6}" type="pres">
      <dgm:prSet presAssocID="{91891F70-F89C-435F-8195-4DC0C28A636B}" presName="spacer" presStyleCnt="0"/>
      <dgm:spPr/>
    </dgm:pt>
    <dgm:pt modelId="{66C058AB-FE02-4268-8F07-EA8F14225F49}" type="pres">
      <dgm:prSet presAssocID="{C0BBE04A-D13E-4F09-BC44-12BB3F0D567B}" presName="parentText" presStyleLbl="node1" presStyleIdx="3" presStyleCnt="5" custScaleX="50990" custScaleY="72915" custLinFactY="-29703" custLinFactNeighborX="2380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605323-2F82-4629-AD3A-33B151335EE2}" type="pres">
      <dgm:prSet presAssocID="{DEE59304-4FE4-4130-9BE3-4AA14C0182C3}" presName="spacer" presStyleCnt="0"/>
      <dgm:spPr/>
    </dgm:pt>
    <dgm:pt modelId="{EAF75BDD-733D-47F2-A2A4-0031F9F199A6}" type="pres">
      <dgm:prSet presAssocID="{E67AC0AE-A87A-4D7C-93F4-83C7F0626FB3}" presName="parentText" presStyleLbl="node1" presStyleIdx="4" presStyleCnt="5" custScaleX="51267" custScaleY="56268" custLinFactY="13506" custLinFactNeighborX="2350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EDE7C6-5153-4D37-9A18-EE5482688833}" srcId="{DE80C004-DE5A-4990-8545-31A1B63023C9}" destId="{C0BBE04A-D13E-4F09-BC44-12BB3F0D567B}" srcOrd="3" destOrd="0" parTransId="{A5058FFC-DC84-4960-AE20-A2B13D08668C}" sibTransId="{DEE59304-4FE4-4130-9BE3-4AA14C0182C3}"/>
    <dgm:cxn modelId="{1D532899-3C66-44C3-B072-544BF181D9AC}" type="presOf" srcId="{DE80C004-DE5A-4990-8545-31A1B63023C9}" destId="{AE70096C-A78A-44DA-9D48-DF7E190A7DF1}" srcOrd="0" destOrd="0" presId="urn:microsoft.com/office/officeart/2005/8/layout/vList2"/>
    <dgm:cxn modelId="{2267AEB0-09CF-4785-9274-165BE5C0D589}" type="presOf" srcId="{C0BBE04A-D13E-4F09-BC44-12BB3F0D567B}" destId="{66C058AB-FE02-4268-8F07-EA8F14225F49}" srcOrd="0" destOrd="0" presId="urn:microsoft.com/office/officeart/2005/8/layout/vList2"/>
    <dgm:cxn modelId="{77B1EFB3-E70C-47DC-BC91-89B4230A0072}" srcId="{DE80C004-DE5A-4990-8545-31A1B63023C9}" destId="{63F1876E-EA31-4013-A857-B16A2EAF8397}" srcOrd="2" destOrd="0" parTransId="{077A553D-ACE3-4D24-90D8-4FF2246C5558}" sibTransId="{91891F70-F89C-435F-8195-4DC0C28A636B}"/>
    <dgm:cxn modelId="{BE1D0002-4D89-462F-A301-F4FA1745B607}" type="presOf" srcId="{EF63EAB5-1CEB-49EA-B51D-F98C227C1021}" destId="{B246BBF8-1A1B-4E2F-9D7F-26F1A4655D3F}" srcOrd="0" destOrd="0" presId="urn:microsoft.com/office/officeart/2005/8/layout/vList2"/>
    <dgm:cxn modelId="{532BC500-E7E0-450B-9A8A-F23B30220E5D}" srcId="{DE80C004-DE5A-4990-8545-31A1B63023C9}" destId="{4190D299-FD03-4FEA-9EFD-D202D93F2875}" srcOrd="1" destOrd="0" parTransId="{186BDF71-FC2E-4EA0-81BE-DB470A128C49}" sibTransId="{F66D5E3B-B1F5-4BF3-88EA-D7A8593C1D0B}"/>
    <dgm:cxn modelId="{17488991-DA8D-43B7-A1F1-5E6965E919C9}" type="presOf" srcId="{4190D299-FD03-4FEA-9EFD-D202D93F2875}" destId="{903CC202-C222-417A-B177-90BE5D245BC1}" srcOrd="0" destOrd="0" presId="urn:microsoft.com/office/officeart/2005/8/layout/vList2"/>
    <dgm:cxn modelId="{C398B60A-0374-434C-830E-01CE54BF31AE}" type="presOf" srcId="{E67AC0AE-A87A-4D7C-93F4-83C7F0626FB3}" destId="{EAF75BDD-733D-47F2-A2A4-0031F9F199A6}" srcOrd="0" destOrd="0" presId="urn:microsoft.com/office/officeart/2005/8/layout/vList2"/>
    <dgm:cxn modelId="{03924F3C-CA66-4636-BF73-0D971C6A612F}" srcId="{DE80C004-DE5A-4990-8545-31A1B63023C9}" destId="{EF63EAB5-1CEB-49EA-B51D-F98C227C1021}" srcOrd="0" destOrd="0" parTransId="{8CD1ECEE-D5AA-41C7-8D69-FB0DD2771085}" sibTransId="{455F6562-3CFD-4A5B-8560-094EB12F3B05}"/>
    <dgm:cxn modelId="{1478F4F6-12CA-4F58-9DE3-2A1A2008622A}" type="presOf" srcId="{63F1876E-EA31-4013-A857-B16A2EAF8397}" destId="{1E905C69-31F4-414B-9337-1E9631A28603}" srcOrd="0" destOrd="0" presId="urn:microsoft.com/office/officeart/2005/8/layout/vList2"/>
    <dgm:cxn modelId="{E672FA1F-A978-421D-916C-F646EE8A89FB}" srcId="{DE80C004-DE5A-4990-8545-31A1B63023C9}" destId="{E67AC0AE-A87A-4D7C-93F4-83C7F0626FB3}" srcOrd="4" destOrd="0" parTransId="{C16845B5-82B5-4525-9DA7-244C949DBFEC}" sibTransId="{855DD295-DE35-42CC-8F14-0FEE8FBDAC27}"/>
    <dgm:cxn modelId="{5F1E306B-B95F-4F64-814D-DE683B897DF2}" type="presParOf" srcId="{AE70096C-A78A-44DA-9D48-DF7E190A7DF1}" destId="{B246BBF8-1A1B-4E2F-9D7F-26F1A4655D3F}" srcOrd="0" destOrd="0" presId="urn:microsoft.com/office/officeart/2005/8/layout/vList2"/>
    <dgm:cxn modelId="{2D11223E-FA54-4A3E-AC82-0B7C36515004}" type="presParOf" srcId="{AE70096C-A78A-44DA-9D48-DF7E190A7DF1}" destId="{12F48B33-020C-4CC2-8B01-8B89FBC4E779}" srcOrd="1" destOrd="0" presId="urn:microsoft.com/office/officeart/2005/8/layout/vList2"/>
    <dgm:cxn modelId="{B2A4B4E4-90A8-4E9D-BED6-8BE8FB0EE347}" type="presParOf" srcId="{AE70096C-A78A-44DA-9D48-DF7E190A7DF1}" destId="{903CC202-C222-417A-B177-90BE5D245BC1}" srcOrd="2" destOrd="0" presId="urn:microsoft.com/office/officeart/2005/8/layout/vList2"/>
    <dgm:cxn modelId="{B7406928-C2BF-4321-8DFF-9B42827A6BC0}" type="presParOf" srcId="{AE70096C-A78A-44DA-9D48-DF7E190A7DF1}" destId="{68547295-96E5-4E64-9DCD-494273B5A3C3}" srcOrd="3" destOrd="0" presId="urn:microsoft.com/office/officeart/2005/8/layout/vList2"/>
    <dgm:cxn modelId="{9D24314F-FB67-4782-A841-189F15B2FDE5}" type="presParOf" srcId="{AE70096C-A78A-44DA-9D48-DF7E190A7DF1}" destId="{1E905C69-31F4-414B-9337-1E9631A28603}" srcOrd="4" destOrd="0" presId="urn:microsoft.com/office/officeart/2005/8/layout/vList2"/>
    <dgm:cxn modelId="{AC62F5C4-0BF5-4C42-934C-B4C88A6B0B51}" type="presParOf" srcId="{AE70096C-A78A-44DA-9D48-DF7E190A7DF1}" destId="{B5534DDF-1209-4865-BFD5-D12E103C57E6}" srcOrd="5" destOrd="0" presId="urn:microsoft.com/office/officeart/2005/8/layout/vList2"/>
    <dgm:cxn modelId="{50778568-C85C-4A14-A398-6C68675B76FC}" type="presParOf" srcId="{AE70096C-A78A-44DA-9D48-DF7E190A7DF1}" destId="{66C058AB-FE02-4268-8F07-EA8F14225F49}" srcOrd="6" destOrd="0" presId="urn:microsoft.com/office/officeart/2005/8/layout/vList2"/>
    <dgm:cxn modelId="{E9C440AF-BB67-4C47-A675-3219D13212FD}" type="presParOf" srcId="{AE70096C-A78A-44DA-9D48-DF7E190A7DF1}" destId="{A4605323-2F82-4629-AD3A-33B151335EE2}" srcOrd="7" destOrd="0" presId="urn:microsoft.com/office/officeart/2005/8/layout/vList2"/>
    <dgm:cxn modelId="{DD839B36-F792-4722-96BD-A5CDF5CCDBD3}" type="presParOf" srcId="{AE70096C-A78A-44DA-9D48-DF7E190A7DF1}" destId="{EAF75BDD-733D-47F2-A2A4-0031F9F199A6}" srcOrd="8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423E14-E6A6-4FCD-A930-6F61C0DAE977}" type="doc">
      <dgm:prSet loTypeId="urn:microsoft.com/office/officeart/2005/8/layout/radial4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DCF886-14DD-4502-B82D-2894BB052F28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>
            <a:spcAft>
              <a:spcPts val="0"/>
            </a:spcAft>
          </a:pPr>
          <a:r>
            <a:rPr lang="ru-RU" sz="1960" b="1" i="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Расходы  на национальную экономику               в 2018 году</a:t>
          </a:r>
        </a:p>
        <a:p>
          <a:pPr>
            <a:spcAft>
              <a:spcPts val="0"/>
            </a:spcAft>
          </a:pPr>
          <a:r>
            <a:rPr lang="ru-RU" sz="1960" b="1" i="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 35,3 млн. рублей</a:t>
          </a:r>
          <a:endParaRPr lang="ru-RU" sz="1960" b="1" i="0" cap="all" spc="0" baseline="0" dirty="0">
            <a:ln w="9000" cmpd="sng">
              <a:prstDash val="solid"/>
            </a:ln>
            <a:solidFill>
              <a:schemeClr val="bg1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  <a:reflection blurRad="12700" stA="28000" endPos="45000" dist="1000" dir="5400000" sy="-100000" algn="bl" rotWithShape="0"/>
            </a:effectLst>
          </a:endParaRPr>
        </a:p>
      </dgm:t>
    </dgm:pt>
    <dgm:pt modelId="{5F87FB84-BAF9-4B45-B68B-97B2FF4453CA}" type="parTrans" cxnId="{5E039390-5602-484C-8083-9BAEE0369444}">
      <dgm:prSet/>
      <dgm:spPr/>
      <dgm:t>
        <a:bodyPr/>
        <a:lstStyle/>
        <a:p>
          <a:endParaRPr lang="ru-RU"/>
        </a:p>
      </dgm:t>
    </dgm:pt>
    <dgm:pt modelId="{AC9FBB90-6860-448B-B6B1-4768D32D5387}" type="sibTrans" cxnId="{5E039390-5602-484C-8083-9BAEE0369444}">
      <dgm:prSet/>
      <dgm:spPr/>
      <dgm:t>
        <a:bodyPr/>
        <a:lstStyle/>
        <a:p>
          <a:endParaRPr lang="ru-RU"/>
        </a:p>
      </dgm:t>
    </dgm:pt>
    <dgm:pt modelId="{059A66DA-A2D4-4AD7-8C1C-0B4D801D28DE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FF0EF2F-14EB-4203-89E6-8BE2A855B4E6}" type="parTrans" cxnId="{9334F87F-EB6E-495C-8049-D32B9CEF7612}">
      <dgm:prSet/>
      <dgm:spPr/>
      <dgm:t>
        <a:bodyPr/>
        <a:lstStyle/>
        <a:p>
          <a:endParaRPr lang="ru-RU"/>
        </a:p>
      </dgm:t>
    </dgm:pt>
    <dgm:pt modelId="{BD5C72D4-1DF7-4DF6-B5C6-3D9662EA1070}" type="sibTrans" cxnId="{9334F87F-EB6E-495C-8049-D32B9CEF7612}">
      <dgm:prSet/>
      <dgm:spPr/>
      <dgm:t>
        <a:bodyPr/>
        <a:lstStyle/>
        <a:p>
          <a:endParaRPr lang="ru-RU"/>
        </a:p>
      </dgm:t>
    </dgm:pt>
    <dgm:pt modelId="{29C0FE70-BA28-40DE-B2E4-B44934B21CB3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D47069CB-F0FC-4859-9FA6-4FFEB17B1521}" type="parTrans" cxnId="{B39E82DC-03E6-42E3-82ED-6A125D804009}">
      <dgm:prSet/>
      <dgm:spPr/>
      <dgm:t>
        <a:bodyPr/>
        <a:lstStyle/>
        <a:p>
          <a:endParaRPr lang="ru-RU"/>
        </a:p>
      </dgm:t>
    </dgm:pt>
    <dgm:pt modelId="{4B9EAA47-6F64-4BA2-9F62-84A631F0C950}" type="sibTrans" cxnId="{B39E82DC-03E6-42E3-82ED-6A125D804009}">
      <dgm:prSet/>
      <dgm:spPr/>
      <dgm:t>
        <a:bodyPr/>
        <a:lstStyle/>
        <a:p>
          <a:endParaRPr lang="ru-RU"/>
        </a:p>
      </dgm:t>
    </dgm:pt>
    <dgm:pt modelId="{8D0C10E0-103A-4E8B-9430-ADEBB2E10695}">
      <dgm:prSet phldrT="[Текст]" custT="1"/>
      <dgm:spPr>
        <a:solidFill>
          <a:schemeClr val="accent4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ru-RU" sz="1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Содержание МКУ «Архитектурный центр» - 10,9 млн.рублей </a:t>
          </a:r>
        </a:p>
      </dgm:t>
    </dgm:pt>
    <dgm:pt modelId="{33870312-7296-4DC6-80C5-131465C11618}" type="parTrans" cxnId="{4035C10C-E397-4E62-9F04-993BEB63AFB9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DA316977-956B-4799-B765-27CADDED670B}" type="sibTrans" cxnId="{4035C10C-E397-4E62-9F04-993BEB63AFB9}">
      <dgm:prSet/>
      <dgm:spPr/>
      <dgm:t>
        <a:bodyPr/>
        <a:lstStyle/>
        <a:p>
          <a:endParaRPr lang="ru-RU"/>
        </a:p>
      </dgm:t>
    </dgm:pt>
    <dgm:pt modelId="{9C25B7CC-51E7-4D48-B331-6204A00EE34A}">
      <dgm:prSet phldrT="[Текст]" custScaleX="162058" custScaleY="149592" custRadScaleRad="104276" custRadScaleInc="-12929"/>
      <dgm:spPr/>
      <dgm:t>
        <a:bodyPr/>
        <a:lstStyle/>
        <a:p>
          <a:endParaRPr lang="ru-RU" dirty="0"/>
        </a:p>
      </dgm:t>
    </dgm:pt>
    <dgm:pt modelId="{85E50AC0-05E9-4585-9ACF-1F4E3D1A9C36}" type="parTrans" cxnId="{BF03C159-31E0-4F6A-BBFB-A37553DF6770}">
      <dgm:prSet/>
      <dgm:spPr/>
      <dgm:t>
        <a:bodyPr/>
        <a:lstStyle/>
        <a:p>
          <a:endParaRPr lang="ru-RU"/>
        </a:p>
      </dgm:t>
    </dgm:pt>
    <dgm:pt modelId="{9B0CA1F2-9177-4F64-B9C8-8F16AF120104}" type="sibTrans" cxnId="{BF03C159-31E0-4F6A-BBFB-A37553DF6770}">
      <dgm:prSet/>
      <dgm:spPr/>
      <dgm:t>
        <a:bodyPr/>
        <a:lstStyle/>
        <a:p>
          <a:endParaRPr lang="ru-RU"/>
        </a:p>
      </dgm:t>
    </dgm:pt>
    <dgm:pt modelId="{0ED18A0E-B84F-4B87-8A83-7F878201E0F1}">
      <dgm:prSet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sz="1400" b="1" cap="none" spc="0" dirty="0" smtClean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8BED08DF-BB00-4605-ABC4-E04B7C5857FC}" type="parTrans" cxnId="{D686A979-9138-4EA3-BB5F-B62315976533}">
      <dgm:prSet/>
      <dgm:spPr/>
      <dgm:t>
        <a:bodyPr/>
        <a:lstStyle/>
        <a:p>
          <a:endParaRPr lang="ru-RU"/>
        </a:p>
      </dgm:t>
    </dgm:pt>
    <dgm:pt modelId="{0DF17EB2-1ED3-4518-9EFF-C60C0939AA34}" type="sibTrans" cxnId="{D686A979-9138-4EA3-BB5F-B62315976533}">
      <dgm:prSet/>
      <dgm:spPr/>
      <dgm:t>
        <a:bodyPr/>
        <a:lstStyle/>
        <a:p>
          <a:endParaRPr lang="ru-RU"/>
        </a:p>
      </dgm:t>
    </dgm:pt>
    <dgm:pt modelId="{CBD2E823-FC2E-46A8-A2D9-B21852B7408A}">
      <dgm:prSet phldrT="[Текст]" custT="1"/>
      <dgm:spPr/>
      <dgm:t>
        <a:bodyPr/>
        <a:lstStyle/>
        <a:p>
          <a:endParaRPr lang="ru-RU" sz="1400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25DF16ED-1AFA-4551-9AEE-5BF833CAF7AA}" type="parTrans" cxnId="{428B513B-D20B-4725-A74C-4E59DFE3702A}">
      <dgm:prSet/>
      <dgm:spPr/>
      <dgm:t>
        <a:bodyPr/>
        <a:lstStyle/>
        <a:p>
          <a:endParaRPr lang="ru-RU"/>
        </a:p>
      </dgm:t>
    </dgm:pt>
    <dgm:pt modelId="{CB317AA2-788D-44C1-A2D2-852741ECCAC2}" type="sibTrans" cxnId="{428B513B-D20B-4725-A74C-4E59DFE3702A}">
      <dgm:prSet/>
      <dgm:spPr/>
      <dgm:t>
        <a:bodyPr/>
        <a:lstStyle/>
        <a:p>
          <a:endParaRPr lang="ru-RU"/>
        </a:p>
      </dgm:t>
    </dgm:pt>
    <dgm:pt modelId="{87BD046C-CE56-4E2A-B205-9BB8EC95CE6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Содержание МБУ ИКЦ «Темрюкский» – 3,7 млн.рублей</a:t>
          </a:r>
          <a:endParaRPr lang="ru-RU" sz="16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9EA9F976-D8F7-4A9B-B2BF-892C6AE4B30A}" type="parTrans" cxnId="{6F013046-FBB2-45FA-908A-17C697A266DB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143760DD-48EE-4393-ACC7-71CEF677A103}" type="sibTrans" cxnId="{6F013046-FBB2-45FA-908A-17C697A266DB}">
      <dgm:prSet/>
      <dgm:spPr/>
      <dgm:t>
        <a:bodyPr/>
        <a:lstStyle/>
        <a:p>
          <a:endParaRPr lang="ru-RU"/>
        </a:p>
      </dgm:t>
    </dgm:pt>
    <dgm:pt modelId="{5FFE43A5-3FDE-4AC9-8D52-0131271345C7}">
      <dgm:prSet phldrT="[Текст]" custRadScaleRad="98021" custRadScaleInc="-48881"/>
      <dgm:spPr/>
      <dgm:t>
        <a:bodyPr/>
        <a:lstStyle/>
        <a:p>
          <a:endParaRPr lang="ru-RU" dirty="0"/>
        </a:p>
      </dgm:t>
    </dgm:pt>
    <dgm:pt modelId="{F911EAEF-99B3-4703-8FDA-9302E388B365}" type="parTrans" cxnId="{2D61F80A-94F6-4FEC-9194-77E4FCE25F2A}">
      <dgm:prSet/>
      <dgm:spPr/>
      <dgm:t>
        <a:bodyPr/>
        <a:lstStyle/>
        <a:p>
          <a:endParaRPr lang="ru-RU"/>
        </a:p>
      </dgm:t>
    </dgm:pt>
    <dgm:pt modelId="{FD98746A-A342-40DC-94BE-82CFB9A7A943}" type="sibTrans" cxnId="{2D61F80A-94F6-4FEC-9194-77E4FCE25F2A}">
      <dgm:prSet/>
      <dgm:spPr/>
      <dgm:t>
        <a:bodyPr/>
        <a:lstStyle/>
        <a:p>
          <a:endParaRPr lang="ru-RU"/>
        </a:p>
      </dgm:t>
    </dgm:pt>
    <dgm:pt modelId="{DF9C7F79-1780-4E3A-A83F-F7182057DCCF}">
      <dgm:prSet phldrT="[Текст]" custRadScaleRad="98021" custRadScaleInc="-48881"/>
      <dgm:spPr/>
      <dgm:t>
        <a:bodyPr/>
        <a:lstStyle/>
        <a:p>
          <a:endParaRPr lang="ru-RU" dirty="0"/>
        </a:p>
      </dgm:t>
    </dgm:pt>
    <dgm:pt modelId="{9AC58D94-3BED-4104-94C1-281146438AA5}" type="parTrans" cxnId="{192E6491-E702-4738-ACDC-8D59514624C6}">
      <dgm:prSet/>
      <dgm:spPr/>
      <dgm:t>
        <a:bodyPr/>
        <a:lstStyle/>
        <a:p>
          <a:endParaRPr lang="ru-RU"/>
        </a:p>
      </dgm:t>
    </dgm:pt>
    <dgm:pt modelId="{A77C59D9-3D74-4187-BF0C-F187B6353FC5}" type="sibTrans" cxnId="{192E6491-E702-4738-ACDC-8D59514624C6}">
      <dgm:prSet/>
      <dgm:spPr/>
      <dgm:t>
        <a:bodyPr/>
        <a:lstStyle/>
        <a:p>
          <a:endParaRPr lang="ru-RU"/>
        </a:p>
      </dgm:t>
    </dgm:pt>
    <dgm:pt modelId="{6F19DB14-579E-405A-80D7-D81AAFE152F6}">
      <dgm:prSet phldrT="[Текст]" custScaleX="158792" custScaleY="109972" custRadScaleRad="103743" custRadScaleInc="-174756"/>
      <dgm:spPr/>
      <dgm:t>
        <a:bodyPr/>
        <a:lstStyle/>
        <a:p>
          <a:endParaRPr lang="ru-RU"/>
        </a:p>
      </dgm:t>
    </dgm:pt>
    <dgm:pt modelId="{60FE68C5-22B6-4005-A093-EBCB412F0C37}" type="parTrans" cxnId="{169EA02A-5575-4B09-906D-60912F231500}">
      <dgm:prSet custLinFactNeighborX="-16730" custLinFactNeighborY="51776"/>
      <dgm:spPr/>
      <dgm:t>
        <a:bodyPr/>
        <a:lstStyle/>
        <a:p>
          <a:endParaRPr lang="ru-RU"/>
        </a:p>
      </dgm:t>
    </dgm:pt>
    <dgm:pt modelId="{DB19F8D0-7759-4943-96BC-DE550A83ADBB}" type="sibTrans" cxnId="{169EA02A-5575-4B09-906D-60912F231500}">
      <dgm:prSet/>
      <dgm:spPr/>
      <dgm:t>
        <a:bodyPr/>
        <a:lstStyle/>
        <a:p>
          <a:endParaRPr lang="ru-RU"/>
        </a:p>
      </dgm:t>
    </dgm:pt>
    <dgm:pt modelId="{E20889F0-3925-430D-B74F-D5EBE3E3FFEE}">
      <dgm:prSet phldrT="[Текст]" custT="1"/>
      <dgm:spPr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ru-RU" sz="14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93F00C1D-1358-4198-8889-EC2A75645F88}" type="parTrans" cxnId="{249418A2-44F6-4BF1-AD4D-1492B3CC0067}">
      <dgm:prSet/>
      <dgm:spPr/>
      <dgm:t>
        <a:bodyPr/>
        <a:lstStyle/>
        <a:p>
          <a:endParaRPr lang="ru-RU"/>
        </a:p>
      </dgm:t>
    </dgm:pt>
    <dgm:pt modelId="{839D983D-9912-4DBA-AE63-FAD58CA3D529}" type="sibTrans" cxnId="{249418A2-44F6-4BF1-AD4D-1492B3CC0067}">
      <dgm:prSet/>
      <dgm:spPr/>
      <dgm:t>
        <a:bodyPr/>
        <a:lstStyle/>
        <a:p>
          <a:endParaRPr lang="ru-RU"/>
        </a:p>
      </dgm:t>
    </dgm:pt>
    <dgm:pt modelId="{D2CA972E-0A37-4860-AF2A-0E2380C12609}">
      <dgm:prSet phldrT="[Текст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4028F967-EB56-47FD-9722-6C4439FE98A6}" type="parTrans" cxnId="{46E7F88C-0B20-42CB-8202-E272E631B55B}">
      <dgm:prSet/>
      <dgm:spPr/>
      <dgm:t>
        <a:bodyPr/>
        <a:lstStyle/>
        <a:p>
          <a:endParaRPr lang="ru-RU"/>
        </a:p>
      </dgm:t>
    </dgm:pt>
    <dgm:pt modelId="{D257F11E-075F-4081-80DD-140898395EC2}" type="sibTrans" cxnId="{46E7F88C-0B20-42CB-8202-E272E631B55B}">
      <dgm:prSet/>
      <dgm:spPr/>
      <dgm:t>
        <a:bodyPr/>
        <a:lstStyle/>
        <a:p>
          <a:endParaRPr lang="ru-RU"/>
        </a:p>
      </dgm:t>
    </dgm:pt>
    <dgm:pt modelId="{B4C74C4A-425C-4BDF-A623-7A129B52FA5F}">
      <dgm:prSet phldrT="[Текст]" custT="1"/>
      <dgm:spPr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3A1B350-A13A-4216-A7E7-66155FDF4ECB}" type="sibTrans" cxnId="{3670C169-8AAE-4475-9EE0-504AE328030C}">
      <dgm:prSet/>
      <dgm:spPr/>
      <dgm:t>
        <a:bodyPr/>
        <a:lstStyle/>
        <a:p>
          <a:endParaRPr lang="ru-RU"/>
        </a:p>
      </dgm:t>
    </dgm:pt>
    <dgm:pt modelId="{2E9F741F-AF8B-4668-8451-4FBFAE2CAE9A}" type="parTrans" cxnId="{3670C169-8AAE-4475-9EE0-504AE328030C}">
      <dgm:prSet/>
      <dgm:spPr/>
      <dgm:t>
        <a:bodyPr/>
        <a:lstStyle/>
        <a:p>
          <a:endParaRPr lang="ru-RU"/>
        </a:p>
      </dgm:t>
    </dgm:pt>
    <dgm:pt modelId="{80480576-7240-40F8-9A54-60637770999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Программные мероприятия – 20,7 млн.рублей</a:t>
          </a:r>
          <a:endParaRPr lang="ru-RU" sz="14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CF9F9B98-5555-4D41-981F-527ECF12E997}" type="parTrans" cxnId="{EDFABC3F-C2D7-4B3E-BCD2-142862575A2C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FEC9C5A4-6BCA-4E47-A675-7FB79412C774}" type="sibTrans" cxnId="{EDFABC3F-C2D7-4B3E-BCD2-142862575A2C}">
      <dgm:prSet/>
      <dgm:spPr/>
      <dgm:t>
        <a:bodyPr/>
        <a:lstStyle/>
        <a:p>
          <a:endParaRPr lang="ru-RU"/>
        </a:p>
      </dgm:t>
    </dgm:pt>
    <dgm:pt modelId="{D5AA0C21-3C91-4BF3-A988-2A9820885579}" type="pres">
      <dgm:prSet presAssocID="{B1423E14-E6A6-4FCD-A930-6F61C0DAE97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198062-8148-4BE9-99E7-0DB0D887CD15}" type="pres">
      <dgm:prSet presAssocID="{7ADCF886-14DD-4502-B82D-2894BB052F28}" presName="centerShape" presStyleLbl="node0" presStyleIdx="0" presStyleCnt="1" custScaleX="157864" custScaleY="128922" custLinFactNeighborX="-1114" custLinFactNeighborY="-17833"/>
      <dgm:spPr/>
      <dgm:t>
        <a:bodyPr/>
        <a:lstStyle/>
        <a:p>
          <a:endParaRPr lang="ru-RU"/>
        </a:p>
      </dgm:t>
    </dgm:pt>
    <dgm:pt modelId="{A21492CD-2DEA-4461-8E4B-6275999EEEC4}" type="pres">
      <dgm:prSet presAssocID="{8BED08DF-BB00-4605-ABC4-E04B7C5857FC}" presName="parTrans" presStyleLbl="bgSibTrans2D1" presStyleIdx="0" presStyleCnt="7" custLinFactNeighborX="-34114" custLinFactNeighborY="4184"/>
      <dgm:spPr/>
      <dgm:t>
        <a:bodyPr/>
        <a:lstStyle/>
        <a:p>
          <a:endParaRPr lang="ru-RU"/>
        </a:p>
      </dgm:t>
    </dgm:pt>
    <dgm:pt modelId="{40D9056F-555A-4FAD-9720-4F9C8B1CE4EF}" type="pres">
      <dgm:prSet presAssocID="{0ED18A0E-B84F-4B87-8A83-7F878201E0F1}" presName="node" presStyleLbl="node1" presStyleIdx="0" presStyleCnt="7" custScaleX="158953" custScaleY="190781" custRadScaleRad="94102" custRadScaleInc="90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73B7D1-82F6-4FCD-837B-B5307F9A4F16}" type="pres">
      <dgm:prSet presAssocID="{0FF0EF2F-14EB-4203-89E6-8BE2A855B4E6}" presName="parTrans" presStyleLbl="bgSibTrans2D1" presStyleIdx="1" presStyleCnt="7" custScaleX="83501" custLinFactNeighborX="13073" custLinFactNeighborY="35806"/>
      <dgm:spPr/>
      <dgm:t>
        <a:bodyPr/>
        <a:lstStyle/>
        <a:p>
          <a:endParaRPr lang="ru-RU"/>
        </a:p>
      </dgm:t>
    </dgm:pt>
    <dgm:pt modelId="{6E561194-650C-4642-A5D0-6FAD6D61A9BE}" type="pres">
      <dgm:prSet presAssocID="{059A66DA-A2D4-4AD7-8C1C-0B4D801D28DE}" presName="node" presStyleLbl="node1" presStyleIdx="1" presStyleCnt="7" custScaleX="186055" custScaleY="147019" custRadScaleRad="68750" custRadScaleInc="-2067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D3DF3-A6A9-4862-9B90-A722B6E3A910}" type="pres">
      <dgm:prSet presAssocID="{9EA9F976-D8F7-4A9B-B2BF-892C6AE4B30A}" presName="parTrans" presStyleLbl="bgSibTrans2D1" presStyleIdx="2" presStyleCnt="7" custScaleX="77627" custLinFactNeighborX="32786" custLinFactNeighborY="29854"/>
      <dgm:spPr/>
      <dgm:t>
        <a:bodyPr/>
        <a:lstStyle/>
        <a:p>
          <a:endParaRPr lang="ru-RU"/>
        </a:p>
      </dgm:t>
    </dgm:pt>
    <dgm:pt modelId="{D97D7572-0993-4C74-9BF4-AD21641E1E78}" type="pres">
      <dgm:prSet presAssocID="{87BD046C-CE56-4E2A-B205-9BB8EC95CE64}" presName="node" presStyleLbl="node1" presStyleIdx="2" presStyleCnt="7" custScaleX="190643" custScaleY="102635" custRadScaleRad="121147" custRadScaleInc="-36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2CBF2-C2F5-4374-BD1B-11B5B63C0369}" type="pres">
      <dgm:prSet presAssocID="{CF9F9B98-5555-4D41-981F-527ECF12E997}" presName="parTrans" presStyleLbl="bgSibTrans2D1" presStyleIdx="3" presStyleCnt="7" custLinFactNeighborX="-2266" custLinFactNeighborY="24189"/>
      <dgm:spPr/>
      <dgm:t>
        <a:bodyPr/>
        <a:lstStyle/>
        <a:p>
          <a:endParaRPr lang="ru-RU"/>
        </a:p>
      </dgm:t>
    </dgm:pt>
    <dgm:pt modelId="{7E385997-64D2-41D0-94E2-7C2493BC35EA}" type="pres">
      <dgm:prSet presAssocID="{80480576-7240-40F8-9A54-606377709990}" presName="node" presStyleLbl="node1" presStyleIdx="3" presStyleCnt="7" custRadScaleRad="109281" custRadScaleInc="-2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13533-6A32-4A5F-8517-490E1C13A075}" type="pres">
      <dgm:prSet presAssocID="{D47069CB-F0FC-4859-9FA6-4FFEB17B1521}" presName="parTrans" presStyleLbl="bgSibTrans2D1" presStyleIdx="4" presStyleCnt="7" custLinFactNeighborX="16069" custLinFactNeighborY="87194"/>
      <dgm:spPr/>
      <dgm:t>
        <a:bodyPr/>
        <a:lstStyle/>
        <a:p>
          <a:endParaRPr lang="ru-RU"/>
        </a:p>
      </dgm:t>
    </dgm:pt>
    <dgm:pt modelId="{8770E7B1-3B00-41CC-A87C-D9F971623DE0}" type="pres">
      <dgm:prSet presAssocID="{29C0FE70-BA28-40DE-B2E4-B44934B21CB3}" presName="node" presStyleLbl="node1" presStyleIdx="4" presStyleCnt="7" custScaleX="183436" custScaleY="143691" custRadScaleRad="65321" custRadScaleInc="330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7CBE2-C08B-4302-9A9C-824268D79A59}" type="pres">
      <dgm:prSet presAssocID="{33870312-7296-4DC6-80C5-131465C11618}" presName="parTrans" presStyleLbl="bgSibTrans2D1" presStyleIdx="5" presStyleCnt="7" custScaleX="74811" custLinFactNeighborX="-34706" custLinFactNeighborY="35756"/>
      <dgm:spPr/>
      <dgm:t>
        <a:bodyPr/>
        <a:lstStyle/>
        <a:p>
          <a:endParaRPr lang="ru-RU"/>
        </a:p>
      </dgm:t>
    </dgm:pt>
    <dgm:pt modelId="{141CDA0B-7DCB-46E8-8076-F94118870FA9}" type="pres">
      <dgm:prSet presAssocID="{8D0C10E0-103A-4E8B-9430-ADEBB2E10695}" presName="node" presStyleLbl="node1" presStyleIdx="5" presStyleCnt="7" custScaleX="210584" custScaleY="94628" custRadScaleRad="118386" custRadScaleInc="-85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C9734-98E0-4C1B-BA1E-886501D24F04}" type="pres">
      <dgm:prSet presAssocID="{4028F967-EB56-47FD-9722-6C4439FE98A6}" presName="parTrans" presStyleLbl="bgSibTrans2D1" presStyleIdx="6" presStyleCnt="7" custLinFactNeighborX="45043" custLinFactNeighborY="-5029"/>
      <dgm:spPr/>
      <dgm:t>
        <a:bodyPr/>
        <a:lstStyle/>
        <a:p>
          <a:endParaRPr lang="ru-RU"/>
        </a:p>
      </dgm:t>
    </dgm:pt>
    <dgm:pt modelId="{B57E6C2E-B9B3-4211-976E-480B48D266B1}" type="pres">
      <dgm:prSet presAssocID="{D2CA972E-0A37-4860-AF2A-0E2380C12609}" presName="node" presStyleLbl="node1" presStyleIdx="6" presStyleCnt="7" custScaleX="164590" custScaleY="203955" custRadScaleRad="92963" custRadScaleInc="-861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9DC860-D5E9-4758-84C3-354A0B7878D0}" type="presOf" srcId="{7ADCF886-14DD-4502-B82D-2894BB052F28}" destId="{49198062-8148-4BE9-99E7-0DB0D887CD15}" srcOrd="0" destOrd="0" presId="urn:microsoft.com/office/officeart/2005/8/layout/radial4"/>
    <dgm:cxn modelId="{C252C318-6A52-4F3A-A6ED-94415B2DDA11}" type="presOf" srcId="{33870312-7296-4DC6-80C5-131465C11618}" destId="{B207CBE2-C08B-4302-9A9C-824268D79A59}" srcOrd="0" destOrd="0" presId="urn:microsoft.com/office/officeart/2005/8/layout/radial4"/>
    <dgm:cxn modelId="{DD88C5A0-4EE0-41F6-A58B-42EEEC4DD9AE}" type="presOf" srcId="{D2CA972E-0A37-4860-AF2A-0E2380C12609}" destId="{B57E6C2E-B9B3-4211-976E-480B48D266B1}" srcOrd="0" destOrd="0" presId="urn:microsoft.com/office/officeart/2005/8/layout/radial4"/>
    <dgm:cxn modelId="{C33B7B9C-08FD-42FB-8732-1A8DAC160939}" type="presOf" srcId="{059A66DA-A2D4-4AD7-8C1C-0B4D801D28DE}" destId="{6E561194-650C-4642-A5D0-6FAD6D61A9BE}" srcOrd="0" destOrd="0" presId="urn:microsoft.com/office/officeart/2005/8/layout/radial4"/>
    <dgm:cxn modelId="{169EA02A-5575-4B09-906D-60912F231500}" srcId="{B1423E14-E6A6-4FCD-A930-6F61C0DAE977}" destId="{6F19DB14-579E-405A-80D7-D81AAFE152F6}" srcOrd="7" destOrd="0" parTransId="{60FE68C5-22B6-4005-A093-EBCB412F0C37}" sibTransId="{DB19F8D0-7759-4943-96BC-DE550A83ADBB}"/>
    <dgm:cxn modelId="{46E7F88C-0B20-42CB-8202-E272E631B55B}" srcId="{7ADCF886-14DD-4502-B82D-2894BB052F28}" destId="{D2CA972E-0A37-4860-AF2A-0E2380C12609}" srcOrd="6" destOrd="0" parTransId="{4028F967-EB56-47FD-9722-6C4439FE98A6}" sibTransId="{D257F11E-075F-4081-80DD-140898395EC2}"/>
    <dgm:cxn modelId="{73B0CB72-60DF-4EE8-900A-349463ABE776}" type="presOf" srcId="{87BD046C-CE56-4E2A-B205-9BB8EC95CE64}" destId="{D97D7572-0993-4C74-9BF4-AD21641E1E78}" srcOrd="0" destOrd="0" presId="urn:microsoft.com/office/officeart/2005/8/layout/radial4"/>
    <dgm:cxn modelId="{E256D430-5605-43D0-BA67-C16588FD2381}" type="presOf" srcId="{29C0FE70-BA28-40DE-B2E4-B44934B21CB3}" destId="{8770E7B1-3B00-41CC-A87C-D9F971623DE0}" srcOrd="0" destOrd="0" presId="urn:microsoft.com/office/officeart/2005/8/layout/radial4"/>
    <dgm:cxn modelId="{15238D68-521A-4A98-88BD-C4BCBB45F093}" type="presOf" srcId="{0FF0EF2F-14EB-4203-89E6-8BE2A855B4E6}" destId="{9C73B7D1-82F6-4FCD-837B-B5307F9A4F16}" srcOrd="0" destOrd="0" presId="urn:microsoft.com/office/officeart/2005/8/layout/radial4"/>
    <dgm:cxn modelId="{3F524496-4E78-4D40-83E2-AA852F31FCD6}" type="presOf" srcId="{D47069CB-F0FC-4859-9FA6-4FFEB17B1521}" destId="{EB713533-6A32-4A5F-8517-490E1C13A075}" srcOrd="0" destOrd="0" presId="urn:microsoft.com/office/officeart/2005/8/layout/radial4"/>
    <dgm:cxn modelId="{428B513B-D20B-4725-A74C-4E59DFE3702A}" srcId="{B1423E14-E6A6-4FCD-A930-6F61C0DAE977}" destId="{CBD2E823-FC2E-46A8-A2D9-B21852B7408A}" srcOrd="3" destOrd="0" parTransId="{25DF16ED-1AFA-4551-9AEE-5BF833CAF7AA}" sibTransId="{CB317AA2-788D-44C1-A2D2-852741ECCAC2}"/>
    <dgm:cxn modelId="{5E039390-5602-484C-8083-9BAEE0369444}" srcId="{B1423E14-E6A6-4FCD-A930-6F61C0DAE977}" destId="{7ADCF886-14DD-4502-B82D-2894BB052F28}" srcOrd="0" destOrd="0" parTransId="{5F87FB84-BAF9-4B45-B68B-97B2FF4453CA}" sibTransId="{AC9FBB90-6860-448B-B6B1-4768D32D5387}"/>
    <dgm:cxn modelId="{664AEC67-ADFC-49CB-9532-704AC49DD109}" type="presOf" srcId="{4028F967-EB56-47FD-9722-6C4439FE98A6}" destId="{C8FC9734-98E0-4C1B-BA1E-886501D24F04}" srcOrd="0" destOrd="0" presId="urn:microsoft.com/office/officeart/2005/8/layout/radial4"/>
    <dgm:cxn modelId="{4035C10C-E397-4E62-9F04-993BEB63AFB9}" srcId="{7ADCF886-14DD-4502-B82D-2894BB052F28}" destId="{8D0C10E0-103A-4E8B-9430-ADEBB2E10695}" srcOrd="5" destOrd="0" parTransId="{33870312-7296-4DC6-80C5-131465C11618}" sibTransId="{DA316977-956B-4799-B765-27CADDED670B}"/>
    <dgm:cxn modelId="{2D61F80A-94F6-4FEC-9194-77E4FCE25F2A}" srcId="{B1423E14-E6A6-4FCD-A930-6F61C0DAE977}" destId="{5FFE43A5-3FDE-4AC9-8D52-0131271345C7}" srcOrd="5" destOrd="0" parTransId="{F911EAEF-99B3-4703-8FDA-9302E388B365}" sibTransId="{FD98746A-A342-40DC-94BE-82CFB9A7A943}"/>
    <dgm:cxn modelId="{192E6491-E702-4738-ACDC-8D59514624C6}" srcId="{B1423E14-E6A6-4FCD-A930-6F61C0DAE977}" destId="{DF9C7F79-1780-4E3A-A83F-F7182057DCCF}" srcOrd="6" destOrd="0" parTransId="{9AC58D94-3BED-4104-94C1-281146438AA5}" sibTransId="{A77C59D9-3D74-4187-BF0C-F187B6353FC5}"/>
    <dgm:cxn modelId="{B39E82DC-03E6-42E3-82ED-6A125D804009}" srcId="{7ADCF886-14DD-4502-B82D-2894BB052F28}" destId="{29C0FE70-BA28-40DE-B2E4-B44934B21CB3}" srcOrd="4" destOrd="0" parTransId="{D47069CB-F0FC-4859-9FA6-4FFEB17B1521}" sibTransId="{4B9EAA47-6F64-4BA2-9F62-84A631F0C950}"/>
    <dgm:cxn modelId="{D686A979-9138-4EA3-BB5F-B62315976533}" srcId="{7ADCF886-14DD-4502-B82D-2894BB052F28}" destId="{0ED18A0E-B84F-4B87-8A83-7F878201E0F1}" srcOrd="0" destOrd="0" parTransId="{8BED08DF-BB00-4605-ABC4-E04B7C5857FC}" sibTransId="{0DF17EB2-1ED3-4518-9EFF-C60C0939AA34}"/>
    <dgm:cxn modelId="{6DB6F511-4BFB-48DC-BE45-54DA10984022}" type="presOf" srcId="{9EA9F976-D8F7-4A9B-B2BF-892C6AE4B30A}" destId="{1DAD3DF3-A6A9-4862-9B90-A722B6E3A910}" srcOrd="0" destOrd="0" presId="urn:microsoft.com/office/officeart/2005/8/layout/radial4"/>
    <dgm:cxn modelId="{7DC5001B-1B6E-4F5A-AAFF-55360354EB0F}" type="presOf" srcId="{8D0C10E0-103A-4E8B-9430-ADEBB2E10695}" destId="{141CDA0B-7DCB-46E8-8076-F94118870FA9}" srcOrd="0" destOrd="0" presId="urn:microsoft.com/office/officeart/2005/8/layout/radial4"/>
    <dgm:cxn modelId="{0402B013-C293-4330-8A8C-5428B28DE778}" type="presOf" srcId="{0ED18A0E-B84F-4B87-8A83-7F878201E0F1}" destId="{40D9056F-555A-4FAD-9720-4F9C8B1CE4EF}" srcOrd="0" destOrd="0" presId="urn:microsoft.com/office/officeart/2005/8/layout/radial4"/>
    <dgm:cxn modelId="{249418A2-44F6-4BF1-AD4D-1492B3CC0067}" srcId="{B1423E14-E6A6-4FCD-A930-6F61C0DAE977}" destId="{E20889F0-3925-430D-B74F-D5EBE3E3FFEE}" srcOrd="2" destOrd="0" parTransId="{93F00C1D-1358-4198-8889-EC2A75645F88}" sibTransId="{839D983D-9912-4DBA-AE63-FAD58CA3D529}"/>
    <dgm:cxn modelId="{00843BB7-6E74-44F7-AC20-22E50D24D2AB}" type="presOf" srcId="{CF9F9B98-5555-4D41-981F-527ECF12E997}" destId="{BAB2CBF2-C2F5-4374-BD1B-11B5B63C0369}" srcOrd="0" destOrd="0" presId="urn:microsoft.com/office/officeart/2005/8/layout/radial4"/>
    <dgm:cxn modelId="{6F013046-FBB2-45FA-908A-17C697A266DB}" srcId="{7ADCF886-14DD-4502-B82D-2894BB052F28}" destId="{87BD046C-CE56-4E2A-B205-9BB8EC95CE64}" srcOrd="2" destOrd="0" parTransId="{9EA9F976-D8F7-4A9B-B2BF-892C6AE4B30A}" sibTransId="{143760DD-48EE-4393-ACC7-71CEF677A103}"/>
    <dgm:cxn modelId="{3670C169-8AAE-4475-9EE0-504AE328030C}" srcId="{B1423E14-E6A6-4FCD-A930-6F61C0DAE977}" destId="{B4C74C4A-425C-4BDF-A623-7A129B52FA5F}" srcOrd="1" destOrd="0" parTransId="{2E9F741F-AF8B-4668-8451-4FBFAE2CAE9A}" sibTransId="{03A1B350-A13A-4216-A7E7-66155FDF4ECB}"/>
    <dgm:cxn modelId="{BF03C159-31E0-4F6A-BBFB-A37553DF6770}" srcId="{B1423E14-E6A6-4FCD-A930-6F61C0DAE977}" destId="{9C25B7CC-51E7-4D48-B331-6204A00EE34A}" srcOrd="4" destOrd="0" parTransId="{85E50AC0-05E9-4585-9ACF-1F4E3D1A9C36}" sibTransId="{9B0CA1F2-9177-4F64-B9C8-8F16AF120104}"/>
    <dgm:cxn modelId="{46A71437-CC7D-4959-8AF0-B0FD5961F7DA}" type="presOf" srcId="{8BED08DF-BB00-4605-ABC4-E04B7C5857FC}" destId="{A21492CD-2DEA-4461-8E4B-6275999EEEC4}" srcOrd="0" destOrd="0" presId="urn:microsoft.com/office/officeart/2005/8/layout/radial4"/>
    <dgm:cxn modelId="{EDFABC3F-C2D7-4B3E-BCD2-142862575A2C}" srcId="{7ADCF886-14DD-4502-B82D-2894BB052F28}" destId="{80480576-7240-40F8-9A54-606377709990}" srcOrd="3" destOrd="0" parTransId="{CF9F9B98-5555-4D41-981F-527ECF12E997}" sibTransId="{FEC9C5A4-6BCA-4E47-A675-7FB79412C774}"/>
    <dgm:cxn modelId="{9334F87F-EB6E-495C-8049-D32B9CEF7612}" srcId="{7ADCF886-14DD-4502-B82D-2894BB052F28}" destId="{059A66DA-A2D4-4AD7-8C1C-0B4D801D28DE}" srcOrd="1" destOrd="0" parTransId="{0FF0EF2F-14EB-4203-89E6-8BE2A855B4E6}" sibTransId="{BD5C72D4-1DF7-4DF6-B5C6-3D9662EA1070}"/>
    <dgm:cxn modelId="{5B635317-798B-4A44-8CDC-7B543C814C2C}" type="presOf" srcId="{80480576-7240-40F8-9A54-606377709990}" destId="{7E385997-64D2-41D0-94E2-7C2493BC35EA}" srcOrd="0" destOrd="0" presId="urn:microsoft.com/office/officeart/2005/8/layout/radial4"/>
    <dgm:cxn modelId="{65DC6021-A7D9-45F8-9D46-573974E9BDC4}" type="presOf" srcId="{B1423E14-E6A6-4FCD-A930-6F61C0DAE977}" destId="{D5AA0C21-3C91-4BF3-A988-2A9820885579}" srcOrd="0" destOrd="0" presId="urn:microsoft.com/office/officeart/2005/8/layout/radial4"/>
    <dgm:cxn modelId="{832DD800-33B4-4651-9AEA-840A92E5BE50}" type="presParOf" srcId="{D5AA0C21-3C91-4BF3-A988-2A9820885579}" destId="{49198062-8148-4BE9-99E7-0DB0D887CD15}" srcOrd="0" destOrd="0" presId="urn:microsoft.com/office/officeart/2005/8/layout/radial4"/>
    <dgm:cxn modelId="{25824ED3-2E03-41ED-B5CC-2762C907DBFE}" type="presParOf" srcId="{D5AA0C21-3C91-4BF3-A988-2A9820885579}" destId="{A21492CD-2DEA-4461-8E4B-6275999EEEC4}" srcOrd="1" destOrd="0" presId="urn:microsoft.com/office/officeart/2005/8/layout/radial4"/>
    <dgm:cxn modelId="{E06950CF-7A96-43AE-BAC4-D1D3CA5325C2}" type="presParOf" srcId="{D5AA0C21-3C91-4BF3-A988-2A9820885579}" destId="{40D9056F-555A-4FAD-9720-4F9C8B1CE4EF}" srcOrd="2" destOrd="0" presId="urn:microsoft.com/office/officeart/2005/8/layout/radial4"/>
    <dgm:cxn modelId="{2BBC0C19-ADF6-4583-A169-F3E44DCEB081}" type="presParOf" srcId="{D5AA0C21-3C91-4BF3-A988-2A9820885579}" destId="{9C73B7D1-82F6-4FCD-837B-B5307F9A4F16}" srcOrd="3" destOrd="0" presId="urn:microsoft.com/office/officeart/2005/8/layout/radial4"/>
    <dgm:cxn modelId="{9FAFE51A-0D26-4B58-BC12-4E7283F138B3}" type="presParOf" srcId="{D5AA0C21-3C91-4BF3-A988-2A9820885579}" destId="{6E561194-650C-4642-A5D0-6FAD6D61A9BE}" srcOrd="4" destOrd="0" presId="urn:microsoft.com/office/officeart/2005/8/layout/radial4"/>
    <dgm:cxn modelId="{CEBA8AFA-1CAC-47D2-BBEF-CC6B625B84BC}" type="presParOf" srcId="{D5AA0C21-3C91-4BF3-A988-2A9820885579}" destId="{1DAD3DF3-A6A9-4862-9B90-A722B6E3A910}" srcOrd="5" destOrd="0" presId="urn:microsoft.com/office/officeart/2005/8/layout/radial4"/>
    <dgm:cxn modelId="{6DFCF079-C4EC-41E0-A89D-9513B209FB49}" type="presParOf" srcId="{D5AA0C21-3C91-4BF3-A988-2A9820885579}" destId="{D97D7572-0993-4C74-9BF4-AD21641E1E78}" srcOrd="6" destOrd="0" presId="urn:microsoft.com/office/officeart/2005/8/layout/radial4"/>
    <dgm:cxn modelId="{A9D9FD71-FDF2-4338-811F-AEBD6EF962D9}" type="presParOf" srcId="{D5AA0C21-3C91-4BF3-A988-2A9820885579}" destId="{BAB2CBF2-C2F5-4374-BD1B-11B5B63C0369}" srcOrd="7" destOrd="0" presId="urn:microsoft.com/office/officeart/2005/8/layout/radial4"/>
    <dgm:cxn modelId="{22FEE4A7-ABF6-4AE6-8D78-CA7F279AE75F}" type="presParOf" srcId="{D5AA0C21-3C91-4BF3-A988-2A9820885579}" destId="{7E385997-64D2-41D0-94E2-7C2493BC35EA}" srcOrd="8" destOrd="0" presId="urn:microsoft.com/office/officeart/2005/8/layout/radial4"/>
    <dgm:cxn modelId="{5F468416-5FD6-4374-BB05-0169FDF9F3B9}" type="presParOf" srcId="{D5AA0C21-3C91-4BF3-A988-2A9820885579}" destId="{EB713533-6A32-4A5F-8517-490E1C13A075}" srcOrd="9" destOrd="0" presId="urn:microsoft.com/office/officeart/2005/8/layout/radial4"/>
    <dgm:cxn modelId="{E06F036E-F162-4A73-AB75-648259CAE4D1}" type="presParOf" srcId="{D5AA0C21-3C91-4BF3-A988-2A9820885579}" destId="{8770E7B1-3B00-41CC-A87C-D9F971623DE0}" srcOrd="10" destOrd="0" presId="urn:microsoft.com/office/officeart/2005/8/layout/radial4"/>
    <dgm:cxn modelId="{104F82B7-C84A-447B-BBA5-264F5F69991D}" type="presParOf" srcId="{D5AA0C21-3C91-4BF3-A988-2A9820885579}" destId="{B207CBE2-C08B-4302-9A9C-824268D79A59}" srcOrd="11" destOrd="0" presId="urn:microsoft.com/office/officeart/2005/8/layout/radial4"/>
    <dgm:cxn modelId="{A9C48B3F-101B-4F74-838E-0E76767434A7}" type="presParOf" srcId="{D5AA0C21-3C91-4BF3-A988-2A9820885579}" destId="{141CDA0B-7DCB-46E8-8076-F94118870FA9}" srcOrd="12" destOrd="0" presId="urn:microsoft.com/office/officeart/2005/8/layout/radial4"/>
    <dgm:cxn modelId="{46803DBB-6C37-4D4D-8273-3264583C6891}" type="presParOf" srcId="{D5AA0C21-3C91-4BF3-A988-2A9820885579}" destId="{C8FC9734-98E0-4C1B-BA1E-886501D24F04}" srcOrd="13" destOrd="0" presId="urn:microsoft.com/office/officeart/2005/8/layout/radial4"/>
    <dgm:cxn modelId="{F803BF55-CCE0-4DCB-9A0C-0CC577AC4E06}" type="presParOf" srcId="{D5AA0C21-3C91-4BF3-A988-2A9820885579}" destId="{B57E6C2E-B9B3-4211-976E-480B48D266B1}" srcOrd="14" destOrd="0" presId="urn:microsoft.com/office/officeart/2005/8/layout/radial4"/>
  </dgm:cxnLst>
  <dgm:bg>
    <a:gradFill flip="none" rotWithShape="1">
      <a:gsLst>
        <a:gs pos="0">
          <a:srgbClr val="FBEAC7"/>
        </a:gs>
        <a:gs pos="17999">
          <a:srgbClr val="FEE7F2"/>
        </a:gs>
        <a:gs pos="36000">
          <a:srgbClr val="FAC77D"/>
        </a:gs>
        <a:gs pos="61000">
          <a:srgbClr val="FBA97D"/>
        </a:gs>
        <a:gs pos="82001">
          <a:srgbClr val="FBD49C"/>
        </a:gs>
        <a:gs pos="100000">
          <a:srgbClr val="FEE7F2"/>
        </a:gs>
      </a:gsLst>
      <a:lin ang="5400000" scaled="0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B63491-6781-4081-AFD4-2F2259F2AB5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F5C0683-7816-478D-9348-A89A08DE1337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«Поддержка малого и среднего предпринимательства в муниципальном образовании Темрюкский район» – 140,0 тыс. 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4E6705-D571-413B-BCCC-A2B96BE9F0E1}" type="parTrans" cxnId="{134C2ECF-A121-4FC2-BC8F-2FEA143E2C11}">
      <dgm:prSet/>
      <dgm:spPr/>
      <dgm:t>
        <a:bodyPr/>
        <a:lstStyle/>
        <a:p>
          <a:endParaRPr lang="ru-RU"/>
        </a:p>
      </dgm:t>
    </dgm:pt>
    <dgm:pt modelId="{0ADFFA66-623F-49E4-936A-8118F89C131A}" type="sibTrans" cxnId="{134C2ECF-A121-4FC2-BC8F-2FEA143E2C11}">
      <dgm:prSet/>
      <dgm:spPr/>
      <dgm:t>
        <a:bodyPr/>
        <a:lstStyle/>
        <a:p>
          <a:endParaRPr lang="ru-RU"/>
        </a:p>
      </dgm:t>
    </dgm:pt>
    <dgm:pt modelId="{D634F7EE-09D0-4547-91C8-17E17984813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санаторно-курортного и туристического комплекса муниципального образования Темрюкский район» – 811,3 тыс. 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F5D024-8B97-4393-8D40-672D55B14A1A}" type="parTrans" cxnId="{3D8D4F1F-9543-4EC5-B27E-1DB239CC3A9B}">
      <dgm:prSet/>
      <dgm:spPr/>
      <dgm:t>
        <a:bodyPr/>
        <a:lstStyle/>
        <a:p>
          <a:endParaRPr lang="ru-RU"/>
        </a:p>
      </dgm:t>
    </dgm:pt>
    <dgm:pt modelId="{5F2F3C86-C8BE-4ED3-880A-93614E6A70E2}" type="sibTrans" cxnId="{3D8D4F1F-9543-4EC5-B27E-1DB239CC3A9B}">
      <dgm:prSet/>
      <dgm:spPr/>
      <dgm:t>
        <a:bodyPr/>
        <a:lstStyle/>
        <a:p>
          <a:endParaRPr lang="ru-RU"/>
        </a:p>
      </dgm:t>
    </dgm:pt>
    <dgm:pt modelId="{5670E0C1-B673-484C-A27E-FCFD213A50D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«Качество» – 155,0 тыс.рублей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7913AF-84C5-4DD4-9C35-88E8FD2F7E80}" type="parTrans" cxnId="{4311E5AF-E1E9-4C22-9476-176D83849C04}">
      <dgm:prSet/>
      <dgm:spPr/>
      <dgm:t>
        <a:bodyPr/>
        <a:lstStyle/>
        <a:p>
          <a:endParaRPr lang="ru-RU"/>
        </a:p>
      </dgm:t>
    </dgm:pt>
    <dgm:pt modelId="{1887C15D-002A-47EB-9096-9A667B797E92}" type="sibTrans" cxnId="{4311E5AF-E1E9-4C22-9476-176D83849C04}">
      <dgm:prSet/>
      <dgm:spPr/>
      <dgm:t>
        <a:bodyPr/>
        <a:lstStyle/>
        <a:p>
          <a:endParaRPr lang="ru-RU"/>
        </a:p>
      </dgm:t>
    </dgm:pt>
    <dgm:pt modelId="{3D840B37-6BB2-49D1-853C-241C57052AC0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«Подготовка градостроительной и землеустроительной документации на территории муниципального образования Темрюкский район» – 9,0 млн.рублей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6A1C09-D0CF-4C1F-B995-FA751702B87A}" type="parTrans" cxnId="{4A7F6B12-D733-46CD-8B24-35E9B45AD488}">
      <dgm:prSet/>
      <dgm:spPr/>
      <dgm:t>
        <a:bodyPr/>
        <a:lstStyle/>
        <a:p>
          <a:endParaRPr lang="ru-RU"/>
        </a:p>
      </dgm:t>
    </dgm:pt>
    <dgm:pt modelId="{623E2D5D-0F9C-4377-81EE-5D12B13D0898}" type="sibTrans" cxnId="{4A7F6B12-D733-46CD-8B24-35E9B45AD488}">
      <dgm:prSet/>
      <dgm:spPr/>
      <dgm:t>
        <a:bodyPr/>
        <a:lstStyle/>
        <a:p>
          <a:endParaRPr lang="ru-RU"/>
        </a:p>
      </dgm:t>
    </dgm:pt>
    <dgm:pt modelId="{0F7AFFE2-1EE9-42B6-BD84-79CD4C57D4A4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экономики» – 1,67 млн.рублей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0A575-A9F9-4E2F-857A-6816309773B4}" type="sibTrans" cxnId="{AC5787F4-D08E-4DBF-9498-D670DC8E7C5B}">
      <dgm:prSet/>
      <dgm:spPr/>
      <dgm:t>
        <a:bodyPr/>
        <a:lstStyle/>
        <a:p>
          <a:endParaRPr lang="ru-RU"/>
        </a:p>
      </dgm:t>
    </dgm:pt>
    <dgm:pt modelId="{37845ADA-3B42-4A7B-9827-DE5801370C90}" type="parTrans" cxnId="{AC5787F4-D08E-4DBF-9498-D670DC8E7C5B}">
      <dgm:prSet/>
      <dgm:spPr/>
      <dgm:t>
        <a:bodyPr/>
        <a:lstStyle/>
        <a:p>
          <a:endParaRPr lang="ru-RU"/>
        </a:p>
      </dgm:t>
    </dgm:pt>
    <dgm:pt modelId="{CCE4499C-696F-4FB3-B776-7F2DAD403EE1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«Перспективное развитие наружной рекламы на территории муниципального образования Темрюкский район» – 0,2 млн.рублей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B236AA-0035-4993-8FA9-FE5326AF53A3}" type="parTrans" cxnId="{AD618B85-C2CA-4BD7-9F1D-5822B30427DF}">
      <dgm:prSet/>
      <dgm:spPr/>
      <dgm:t>
        <a:bodyPr/>
        <a:lstStyle/>
        <a:p>
          <a:endParaRPr lang="ru-RU"/>
        </a:p>
      </dgm:t>
    </dgm:pt>
    <dgm:pt modelId="{F9111487-F49D-4EAE-9BA5-6B2D7C300054}" type="sibTrans" cxnId="{AD618B85-C2CA-4BD7-9F1D-5822B30427DF}">
      <dgm:prSet/>
      <dgm:spPr/>
      <dgm:t>
        <a:bodyPr/>
        <a:lstStyle/>
        <a:p>
          <a:endParaRPr lang="ru-RU"/>
        </a:p>
      </dgm:t>
    </dgm:pt>
    <dgm:pt modelId="{CECDB158-D6CF-4433-AE42-2F4DE6ED3968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сельского хозяйства в Темрюкском районе» – </a:t>
          </a:r>
        </a:p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9,0 млн.рублей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1A5FED-7D81-4ABC-BDF7-80737FBC3E82}" type="sibTrans" cxnId="{22CC7BAC-B80D-4BC9-922E-0331E29C304A}">
      <dgm:prSet/>
      <dgm:spPr/>
      <dgm:t>
        <a:bodyPr/>
        <a:lstStyle/>
        <a:p>
          <a:endParaRPr lang="ru-RU"/>
        </a:p>
      </dgm:t>
    </dgm:pt>
    <dgm:pt modelId="{973690C5-0BAC-4454-8911-DD5267E09F47}" type="parTrans" cxnId="{22CC7BAC-B80D-4BC9-922E-0331E29C304A}">
      <dgm:prSet/>
      <dgm:spPr/>
      <dgm:t>
        <a:bodyPr/>
        <a:lstStyle/>
        <a:p>
          <a:endParaRPr lang="ru-RU"/>
        </a:p>
      </dgm:t>
    </dgm:pt>
    <dgm:pt modelId="{1B3BD5FF-52D4-450A-9E93-F11B9623F2A9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«Комплексное развитие Темрюкского района в сфере  дорожного хозяйства» – </a:t>
          </a:r>
        </a:p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0,6 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CBA91F-D8EE-4F74-91E0-584A41F90763}" type="parTrans" cxnId="{BB5C5F6D-9873-46A4-B7FE-513DB3F0D730}">
      <dgm:prSet/>
      <dgm:spPr/>
      <dgm:t>
        <a:bodyPr/>
        <a:lstStyle/>
        <a:p>
          <a:endParaRPr lang="ru-RU"/>
        </a:p>
      </dgm:t>
    </dgm:pt>
    <dgm:pt modelId="{7976127E-11F2-4368-912E-7CDDD71409E2}" type="sibTrans" cxnId="{BB5C5F6D-9873-46A4-B7FE-513DB3F0D730}">
      <dgm:prSet/>
      <dgm:spPr/>
      <dgm:t>
        <a:bodyPr/>
        <a:lstStyle/>
        <a:p>
          <a:endParaRPr lang="ru-RU"/>
        </a:p>
      </dgm:t>
    </dgm:pt>
    <dgm:pt modelId="{0810CC84-CCAD-4A1F-B3AD-3A40EE0B30C8}" type="pres">
      <dgm:prSet presAssocID="{23B63491-6781-4081-AFD4-2F2259F2AB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6A31C9-987F-4E1D-AB5E-1ADC2040E69F}" type="pres">
      <dgm:prSet presAssocID="{0F7AFFE2-1EE9-42B6-BD84-79CD4C57D4A4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1C243-EDC5-48AA-8374-F8BE662C440A}" type="pres">
      <dgm:prSet presAssocID="{2550A575-A9F9-4E2F-857A-6816309773B4}" presName="spacer" presStyleCnt="0"/>
      <dgm:spPr/>
    </dgm:pt>
    <dgm:pt modelId="{FF837927-CC05-48D2-90A5-DFE7BB1E1E9E}" type="pres">
      <dgm:prSet presAssocID="{AF5C0683-7816-478D-9348-A89A08DE1337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871F2C-0BAD-4986-98F8-634637928939}" type="pres">
      <dgm:prSet presAssocID="{0ADFFA66-623F-49E4-936A-8118F89C131A}" presName="spacer" presStyleCnt="0"/>
      <dgm:spPr/>
    </dgm:pt>
    <dgm:pt modelId="{2F8A64A1-859A-483D-9097-302F8E6B8A4F}" type="pres">
      <dgm:prSet presAssocID="{D634F7EE-09D0-4547-91C8-17E179848135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FF6162-C0C2-47F1-9E24-C4F1D6C2142E}" type="pres">
      <dgm:prSet presAssocID="{5F2F3C86-C8BE-4ED3-880A-93614E6A70E2}" presName="spacer" presStyleCnt="0"/>
      <dgm:spPr/>
    </dgm:pt>
    <dgm:pt modelId="{BABAC1ED-4D82-4500-BE7B-C09CB67C4651}" type="pres">
      <dgm:prSet presAssocID="{5670E0C1-B673-484C-A27E-FCFD213A50D0}" presName="parentText" presStyleLbl="node1" presStyleIdx="3" presStyleCnt="8" custLinFactY="-1880" custLinFactNeighborX="-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C5F7EA-9AB3-4937-9559-132BB7872E97}" type="pres">
      <dgm:prSet presAssocID="{1887C15D-002A-47EB-9096-9A667B797E92}" presName="spacer" presStyleCnt="0"/>
      <dgm:spPr/>
    </dgm:pt>
    <dgm:pt modelId="{0B0FABDA-F407-4467-A7DC-FEA8CA96852D}" type="pres">
      <dgm:prSet presAssocID="{3D840B37-6BB2-49D1-853C-241C57052AC0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CDC7A-E48D-4734-8443-8391A04086E7}" type="pres">
      <dgm:prSet presAssocID="{623E2D5D-0F9C-4377-81EE-5D12B13D0898}" presName="spacer" presStyleCnt="0"/>
      <dgm:spPr/>
    </dgm:pt>
    <dgm:pt modelId="{E12C2844-8368-4BE3-97DC-DFB8B36041F8}" type="pres">
      <dgm:prSet presAssocID="{CCE4499C-696F-4FB3-B776-7F2DAD403EE1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B16154-1C94-490D-AD3D-C50A6DC2B319}" type="pres">
      <dgm:prSet presAssocID="{F9111487-F49D-4EAE-9BA5-6B2D7C300054}" presName="spacer" presStyleCnt="0"/>
      <dgm:spPr/>
    </dgm:pt>
    <dgm:pt modelId="{4F0E0805-279B-4CBE-9E1D-485CC231B04F}" type="pres">
      <dgm:prSet presAssocID="{1B3BD5FF-52D4-450A-9E93-F11B9623F2A9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FCD197-8B27-422F-BF6E-A38C4EEC3363}" type="pres">
      <dgm:prSet presAssocID="{7976127E-11F2-4368-912E-7CDDD71409E2}" presName="spacer" presStyleCnt="0"/>
      <dgm:spPr/>
    </dgm:pt>
    <dgm:pt modelId="{1E5A792F-8029-4C5B-99BE-FFFCC2BD494D}" type="pres">
      <dgm:prSet presAssocID="{CECDB158-D6CF-4433-AE42-2F4DE6ED3968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43CE41-0666-45F5-8959-360A5C14B271}" type="presOf" srcId="{D634F7EE-09D0-4547-91C8-17E179848135}" destId="{2F8A64A1-859A-483D-9097-302F8E6B8A4F}" srcOrd="0" destOrd="0" presId="urn:microsoft.com/office/officeart/2005/8/layout/vList2"/>
    <dgm:cxn modelId="{134C2ECF-A121-4FC2-BC8F-2FEA143E2C11}" srcId="{23B63491-6781-4081-AFD4-2F2259F2AB57}" destId="{AF5C0683-7816-478D-9348-A89A08DE1337}" srcOrd="1" destOrd="0" parTransId="{C14E6705-D571-413B-BCCC-A2B96BE9F0E1}" sibTransId="{0ADFFA66-623F-49E4-936A-8118F89C131A}"/>
    <dgm:cxn modelId="{AD618B85-C2CA-4BD7-9F1D-5822B30427DF}" srcId="{23B63491-6781-4081-AFD4-2F2259F2AB57}" destId="{CCE4499C-696F-4FB3-B776-7F2DAD403EE1}" srcOrd="5" destOrd="0" parTransId="{23B236AA-0035-4993-8FA9-FE5326AF53A3}" sibTransId="{F9111487-F49D-4EAE-9BA5-6B2D7C300054}"/>
    <dgm:cxn modelId="{4A7F6B12-D733-46CD-8B24-35E9B45AD488}" srcId="{23B63491-6781-4081-AFD4-2F2259F2AB57}" destId="{3D840B37-6BB2-49D1-853C-241C57052AC0}" srcOrd="4" destOrd="0" parTransId="{DB6A1C09-D0CF-4C1F-B995-FA751702B87A}" sibTransId="{623E2D5D-0F9C-4377-81EE-5D12B13D0898}"/>
    <dgm:cxn modelId="{AC5787F4-D08E-4DBF-9498-D670DC8E7C5B}" srcId="{23B63491-6781-4081-AFD4-2F2259F2AB57}" destId="{0F7AFFE2-1EE9-42B6-BD84-79CD4C57D4A4}" srcOrd="0" destOrd="0" parTransId="{37845ADA-3B42-4A7B-9827-DE5801370C90}" sibTransId="{2550A575-A9F9-4E2F-857A-6816309773B4}"/>
    <dgm:cxn modelId="{4311E5AF-E1E9-4C22-9476-176D83849C04}" srcId="{23B63491-6781-4081-AFD4-2F2259F2AB57}" destId="{5670E0C1-B673-484C-A27E-FCFD213A50D0}" srcOrd="3" destOrd="0" parTransId="{957913AF-84C5-4DD4-9C35-88E8FD2F7E80}" sibTransId="{1887C15D-002A-47EB-9096-9A667B797E92}"/>
    <dgm:cxn modelId="{70AA9ACD-850A-4BF4-B4AF-CFA9C9A9FAA3}" type="presOf" srcId="{0F7AFFE2-1EE9-42B6-BD84-79CD4C57D4A4}" destId="{5A6A31C9-987F-4E1D-AB5E-1ADC2040E69F}" srcOrd="0" destOrd="0" presId="urn:microsoft.com/office/officeart/2005/8/layout/vList2"/>
    <dgm:cxn modelId="{F94483FB-C369-4E8A-AFFD-2651EFCE44BC}" type="presOf" srcId="{AF5C0683-7816-478D-9348-A89A08DE1337}" destId="{FF837927-CC05-48D2-90A5-DFE7BB1E1E9E}" srcOrd="0" destOrd="0" presId="urn:microsoft.com/office/officeart/2005/8/layout/vList2"/>
    <dgm:cxn modelId="{A1D1CDD0-6892-4B14-87B4-9F64DC50E4DA}" type="presOf" srcId="{23B63491-6781-4081-AFD4-2F2259F2AB57}" destId="{0810CC84-CCAD-4A1F-B3AD-3A40EE0B30C8}" srcOrd="0" destOrd="0" presId="urn:microsoft.com/office/officeart/2005/8/layout/vList2"/>
    <dgm:cxn modelId="{4C83F506-ABDD-4D1C-9303-A2737A731C7D}" type="presOf" srcId="{5670E0C1-B673-484C-A27E-FCFD213A50D0}" destId="{BABAC1ED-4D82-4500-BE7B-C09CB67C4651}" srcOrd="0" destOrd="0" presId="urn:microsoft.com/office/officeart/2005/8/layout/vList2"/>
    <dgm:cxn modelId="{3D8D4F1F-9543-4EC5-B27E-1DB239CC3A9B}" srcId="{23B63491-6781-4081-AFD4-2F2259F2AB57}" destId="{D634F7EE-09D0-4547-91C8-17E179848135}" srcOrd="2" destOrd="0" parTransId="{63F5D024-8B97-4393-8D40-672D55B14A1A}" sibTransId="{5F2F3C86-C8BE-4ED3-880A-93614E6A70E2}"/>
    <dgm:cxn modelId="{A0DD4206-4E35-411C-BBE4-85E53D7B043D}" type="presOf" srcId="{1B3BD5FF-52D4-450A-9E93-F11B9623F2A9}" destId="{4F0E0805-279B-4CBE-9E1D-485CC231B04F}" srcOrd="0" destOrd="0" presId="urn:microsoft.com/office/officeart/2005/8/layout/vList2"/>
    <dgm:cxn modelId="{BB5C5F6D-9873-46A4-B7FE-513DB3F0D730}" srcId="{23B63491-6781-4081-AFD4-2F2259F2AB57}" destId="{1B3BD5FF-52D4-450A-9E93-F11B9623F2A9}" srcOrd="6" destOrd="0" parTransId="{30CBA91F-D8EE-4F74-91E0-584A41F90763}" sibTransId="{7976127E-11F2-4368-912E-7CDDD71409E2}"/>
    <dgm:cxn modelId="{0AE8588D-278D-4F7F-9A91-DA472AA88BDC}" type="presOf" srcId="{CECDB158-D6CF-4433-AE42-2F4DE6ED3968}" destId="{1E5A792F-8029-4C5B-99BE-FFFCC2BD494D}" srcOrd="0" destOrd="0" presId="urn:microsoft.com/office/officeart/2005/8/layout/vList2"/>
    <dgm:cxn modelId="{22CC7BAC-B80D-4BC9-922E-0331E29C304A}" srcId="{23B63491-6781-4081-AFD4-2F2259F2AB57}" destId="{CECDB158-D6CF-4433-AE42-2F4DE6ED3968}" srcOrd="7" destOrd="0" parTransId="{973690C5-0BAC-4454-8911-DD5267E09F47}" sibTransId="{E81A5FED-7D81-4ABC-BDF7-80737FBC3E82}"/>
    <dgm:cxn modelId="{970C6572-79C5-45BD-A90F-978D06109328}" type="presOf" srcId="{CCE4499C-696F-4FB3-B776-7F2DAD403EE1}" destId="{E12C2844-8368-4BE3-97DC-DFB8B36041F8}" srcOrd="0" destOrd="0" presId="urn:microsoft.com/office/officeart/2005/8/layout/vList2"/>
    <dgm:cxn modelId="{2202ED87-B620-408A-BA83-BCB11EFEA82C}" type="presOf" srcId="{3D840B37-6BB2-49D1-853C-241C57052AC0}" destId="{0B0FABDA-F407-4467-A7DC-FEA8CA96852D}" srcOrd="0" destOrd="0" presId="urn:microsoft.com/office/officeart/2005/8/layout/vList2"/>
    <dgm:cxn modelId="{029B3F5B-1537-4957-A446-CC50EC430954}" type="presParOf" srcId="{0810CC84-CCAD-4A1F-B3AD-3A40EE0B30C8}" destId="{5A6A31C9-987F-4E1D-AB5E-1ADC2040E69F}" srcOrd="0" destOrd="0" presId="urn:microsoft.com/office/officeart/2005/8/layout/vList2"/>
    <dgm:cxn modelId="{896E1EAE-54AB-41B2-BCB9-CD02C0E92BD0}" type="presParOf" srcId="{0810CC84-CCAD-4A1F-B3AD-3A40EE0B30C8}" destId="{E021C243-EDC5-48AA-8374-F8BE662C440A}" srcOrd="1" destOrd="0" presId="urn:microsoft.com/office/officeart/2005/8/layout/vList2"/>
    <dgm:cxn modelId="{B8804CC3-E6F2-416C-A24C-BFB0E0B8029A}" type="presParOf" srcId="{0810CC84-CCAD-4A1F-B3AD-3A40EE0B30C8}" destId="{FF837927-CC05-48D2-90A5-DFE7BB1E1E9E}" srcOrd="2" destOrd="0" presId="urn:microsoft.com/office/officeart/2005/8/layout/vList2"/>
    <dgm:cxn modelId="{78A1F61D-5AAF-42AA-967E-FD8BA0212C86}" type="presParOf" srcId="{0810CC84-CCAD-4A1F-B3AD-3A40EE0B30C8}" destId="{20871F2C-0BAD-4986-98F8-634637928939}" srcOrd="3" destOrd="0" presId="urn:microsoft.com/office/officeart/2005/8/layout/vList2"/>
    <dgm:cxn modelId="{7C64CBA1-5ADC-485D-8161-4140EC29491A}" type="presParOf" srcId="{0810CC84-CCAD-4A1F-B3AD-3A40EE0B30C8}" destId="{2F8A64A1-859A-483D-9097-302F8E6B8A4F}" srcOrd="4" destOrd="0" presId="urn:microsoft.com/office/officeart/2005/8/layout/vList2"/>
    <dgm:cxn modelId="{1DF11069-47B1-4D27-8C4B-84A5F946A01C}" type="presParOf" srcId="{0810CC84-CCAD-4A1F-B3AD-3A40EE0B30C8}" destId="{17FF6162-C0C2-47F1-9E24-C4F1D6C2142E}" srcOrd="5" destOrd="0" presId="urn:microsoft.com/office/officeart/2005/8/layout/vList2"/>
    <dgm:cxn modelId="{EDF51F17-9DA0-4B1A-8749-EA7C1537C118}" type="presParOf" srcId="{0810CC84-CCAD-4A1F-B3AD-3A40EE0B30C8}" destId="{BABAC1ED-4D82-4500-BE7B-C09CB67C4651}" srcOrd="6" destOrd="0" presId="urn:microsoft.com/office/officeart/2005/8/layout/vList2"/>
    <dgm:cxn modelId="{A112AD7C-FFE4-4BE6-A7A8-AB83CB0247F0}" type="presParOf" srcId="{0810CC84-CCAD-4A1F-B3AD-3A40EE0B30C8}" destId="{B7C5F7EA-9AB3-4937-9559-132BB7872E97}" srcOrd="7" destOrd="0" presId="urn:microsoft.com/office/officeart/2005/8/layout/vList2"/>
    <dgm:cxn modelId="{86CA344D-29AC-4251-BEBF-CBE6AD76CAE0}" type="presParOf" srcId="{0810CC84-CCAD-4A1F-B3AD-3A40EE0B30C8}" destId="{0B0FABDA-F407-4467-A7DC-FEA8CA96852D}" srcOrd="8" destOrd="0" presId="urn:microsoft.com/office/officeart/2005/8/layout/vList2"/>
    <dgm:cxn modelId="{81417628-9352-4DC3-A0E7-69BE8B500BF5}" type="presParOf" srcId="{0810CC84-CCAD-4A1F-B3AD-3A40EE0B30C8}" destId="{DE4CDC7A-E48D-4734-8443-8391A04086E7}" srcOrd="9" destOrd="0" presId="urn:microsoft.com/office/officeart/2005/8/layout/vList2"/>
    <dgm:cxn modelId="{601D34A9-57CF-4ECB-97A9-6B12EF147E6C}" type="presParOf" srcId="{0810CC84-CCAD-4A1F-B3AD-3A40EE0B30C8}" destId="{E12C2844-8368-4BE3-97DC-DFB8B36041F8}" srcOrd="10" destOrd="0" presId="urn:microsoft.com/office/officeart/2005/8/layout/vList2"/>
    <dgm:cxn modelId="{FD94407F-FBE1-4607-85AD-C60377CA7D62}" type="presParOf" srcId="{0810CC84-CCAD-4A1F-B3AD-3A40EE0B30C8}" destId="{29B16154-1C94-490D-AD3D-C50A6DC2B319}" srcOrd="11" destOrd="0" presId="urn:microsoft.com/office/officeart/2005/8/layout/vList2"/>
    <dgm:cxn modelId="{B8283733-7909-4135-8E26-99886EAD99E1}" type="presParOf" srcId="{0810CC84-CCAD-4A1F-B3AD-3A40EE0B30C8}" destId="{4F0E0805-279B-4CBE-9E1D-485CC231B04F}" srcOrd="12" destOrd="0" presId="urn:microsoft.com/office/officeart/2005/8/layout/vList2"/>
    <dgm:cxn modelId="{EF63CA99-DF4A-4819-907A-78AF7A9C841F}" type="presParOf" srcId="{0810CC84-CCAD-4A1F-B3AD-3A40EE0B30C8}" destId="{C6FCD197-8B27-422F-BF6E-A38C4EEC3363}" srcOrd="13" destOrd="0" presId="urn:microsoft.com/office/officeart/2005/8/layout/vList2"/>
    <dgm:cxn modelId="{E7F9641D-C86A-4D8D-94C1-033A119DF5C2}" type="presParOf" srcId="{0810CC84-CCAD-4A1F-B3AD-3A40EE0B30C8}" destId="{1E5A792F-8029-4C5B-99BE-FFFCC2BD494D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6AE3CB-8F00-4D37-8AE9-2255C41000EF}" type="doc">
      <dgm:prSet loTypeId="urn:microsoft.com/office/officeart/2005/8/layout/venn1" loCatId="relationship" qsTypeId="urn:microsoft.com/office/officeart/2005/8/quickstyle/3d2" qsCatId="3D" csTypeId="urn:microsoft.com/office/officeart/2005/8/colors/accent1_2" csCatId="accent1" phldr="1"/>
      <dgm:spPr/>
    </dgm:pt>
    <dgm:pt modelId="{6E1B6777-78E4-4638-B446-2631FF465F9A}">
      <dgm:prSet phldrT="[Текст]" custT="1"/>
      <dgm:spPr>
        <a:gradFill rotWithShape="0"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Аварийно-спасательный отряд - </a:t>
          </a:r>
        </a:p>
        <a:p>
          <a:r>
            <a:rPr lang="ru-RU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9,4 млн.рублей</a:t>
          </a:r>
          <a:endParaRPr lang="ru-RU" sz="18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gm:t>
    </dgm:pt>
    <dgm:pt modelId="{296CB686-A888-4F67-AF93-CEF608B03B3C}" type="parTrans" cxnId="{BF9DFF97-0089-49C7-8289-B730D81DF720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5F656325-5A76-4F58-9EA2-09DDE4EEA44C}" type="sibTrans" cxnId="{BF9DFF97-0089-49C7-8289-B730D81DF720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2E466AE6-1994-448A-A113-590BB568FEE9}">
      <dgm:prSet phldrT="[Текст]" custT="1"/>
      <dgm:spPr>
        <a:gradFill rotWithShape="0">
          <a:gsLst>
            <a:gs pos="0">
              <a:schemeClr val="accent1">
                <a:tint val="66000"/>
                <a:satMod val="160000"/>
                <a:alpha val="5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/>
          <a:r>
            <a:rPr lang="ru-RU" sz="1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Содержание управления ГО ЧС </a:t>
          </a:r>
          <a:r>
            <a:rPr lang="ru-RU" sz="1600" b="1" cap="none" spc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- 7,1 </a:t>
          </a:r>
          <a:r>
            <a:rPr lang="ru-RU" sz="1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млн.рублей</a:t>
          </a:r>
          <a:endParaRPr lang="ru-RU" sz="16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gm:t>
    </dgm:pt>
    <dgm:pt modelId="{D18E7CC0-3A1F-4D5B-AE49-57724A2D25F0}" type="parTrans" cxnId="{156990BC-D35C-4067-9050-0B070FDF06C1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0C7D2C98-14AE-4FED-AFDE-1E854E74BAAB}" type="sibTrans" cxnId="{156990BC-D35C-4067-9050-0B070FDF06C1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AB6BFF7E-D8A2-4C3E-9FD4-10415BD0BC07}">
      <dgm:prSet phldrT="[Текст]" custT="1"/>
      <dgm:spPr>
        <a:gradFill rotWithShape="0">
          <a:gsLst>
            <a:gs pos="0">
              <a:schemeClr val="accent1">
                <a:alpha val="29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/>
          <a:r>
            <a:rPr lang="ru-RU" sz="1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Программные мероприятия  - 0,5</a:t>
          </a:r>
          <a:r>
            <a:rPr lang="ru-RU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 млн.рублей</a:t>
          </a:r>
          <a:endParaRPr lang="ru-RU" sz="18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gm:t>
    </dgm:pt>
    <dgm:pt modelId="{336CCBB8-741B-4727-8A32-00C01C76A9C9}" type="parTrans" cxnId="{0CCD7332-7530-4F42-A439-5E140DF8C3A7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A55088C2-B5AC-45AF-8A05-C1FE9367EFDD}" type="sibTrans" cxnId="{0CCD7332-7530-4F42-A439-5E140DF8C3A7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2C06436B-D640-475D-B53A-7EC16E6DFD17}" type="pres">
      <dgm:prSet presAssocID="{0A6AE3CB-8F00-4D37-8AE9-2255C41000EF}" presName="compositeShape" presStyleCnt="0">
        <dgm:presLayoutVars>
          <dgm:chMax val="7"/>
          <dgm:dir/>
          <dgm:resizeHandles val="exact"/>
        </dgm:presLayoutVars>
      </dgm:prSet>
      <dgm:spPr/>
    </dgm:pt>
    <dgm:pt modelId="{04FCE947-294A-44D4-B364-F2547EAC24C9}" type="pres">
      <dgm:prSet presAssocID="{6E1B6777-78E4-4638-B446-2631FF465F9A}" presName="circ1" presStyleLbl="vennNode1" presStyleIdx="0" presStyleCnt="3" custLinFactNeighborX="-2735" custLinFactNeighborY="-6641"/>
      <dgm:spPr/>
      <dgm:t>
        <a:bodyPr/>
        <a:lstStyle/>
        <a:p>
          <a:endParaRPr lang="ru-RU"/>
        </a:p>
      </dgm:t>
    </dgm:pt>
    <dgm:pt modelId="{1D8B36B7-4E48-4C74-91FC-3C6E0AE17437}" type="pres">
      <dgm:prSet presAssocID="{6E1B6777-78E4-4638-B446-2631FF465F9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A0C752-D577-46D4-B277-77428CF13A92}" type="pres">
      <dgm:prSet presAssocID="{2E466AE6-1994-448A-A113-590BB568FEE9}" presName="circ2" presStyleLbl="vennNode1" presStyleIdx="1" presStyleCnt="3" custScaleX="83721" custScaleY="69283" custLinFactNeighborX="18223" custLinFactNeighborY="-33641"/>
      <dgm:spPr/>
      <dgm:t>
        <a:bodyPr/>
        <a:lstStyle/>
        <a:p>
          <a:endParaRPr lang="ru-RU"/>
        </a:p>
      </dgm:t>
    </dgm:pt>
    <dgm:pt modelId="{67C10225-1492-4D92-B83D-F553933D924F}" type="pres">
      <dgm:prSet presAssocID="{2E466AE6-1994-448A-A113-590BB568FEE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F1C38-3EDB-4B96-8355-5359DF733DCC}" type="pres">
      <dgm:prSet presAssocID="{AB6BFF7E-D8A2-4C3E-9FD4-10415BD0BC07}" presName="circ3" presStyleLbl="vennNode1" presStyleIdx="2" presStyleCnt="3" custScaleX="90927" custScaleY="79752" custLinFactNeighborX="-34773" custLinFactNeighborY="-33641"/>
      <dgm:spPr/>
      <dgm:t>
        <a:bodyPr/>
        <a:lstStyle/>
        <a:p>
          <a:endParaRPr lang="ru-RU"/>
        </a:p>
      </dgm:t>
    </dgm:pt>
    <dgm:pt modelId="{39DC1BF2-B6F5-499D-82B4-31617972F880}" type="pres">
      <dgm:prSet presAssocID="{AB6BFF7E-D8A2-4C3E-9FD4-10415BD0BC0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97D510-841E-47EF-B5F9-F73747E0698D}" type="presOf" srcId="{AB6BFF7E-D8A2-4C3E-9FD4-10415BD0BC07}" destId="{E6EF1C38-3EDB-4B96-8355-5359DF733DCC}" srcOrd="0" destOrd="0" presId="urn:microsoft.com/office/officeart/2005/8/layout/venn1"/>
    <dgm:cxn modelId="{975C64AD-F21D-4C85-A6AB-B6987DFC8B20}" type="presOf" srcId="{0A6AE3CB-8F00-4D37-8AE9-2255C41000EF}" destId="{2C06436B-D640-475D-B53A-7EC16E6DFD17}" srcOrd="0" destOrd="0" presId="urn:microsoft.com/office/officeart/2005/8/layout/venn1"/>
    <dgm:cxn modelId="{BF9DFF97-0089-49C7-8289-B730D81DF720}" srcId="{0A6AE3CB-8F00-4D37-8AE9-2255C41000EF}" destId="{6E1B6777-78E4-4638-B446-2631FF465F9A}" srcOrd="0" destOrd="0" parTransId="{296CB686-A888-4F67-AF93-CEF608B03B3C}" sibTransId="{5F656325-5A76-4F58-9EA2-09DDE4EEA44C}"/>
    <dgm:cxn modelId="{A0B6F04D-C770-420D-A601-A3B35B4CD585}" type="presOf" srcId="{6E1B6777-78E4-4638-B446-2631FF465F9A}" destId="{1D8B36B7-4E48-4C74-91FC-3C6E0AE17437}" srcOrd="1" destOrd="0" presId="urn:microsoft.com/office/officeart/2005/8/layout/venn1"/>
    <dgm:cxn modelId="{DAB5AE95-845A-4C17-AAE5-ACD50C16165C}" type="presOf" srcId="{AB6BFF7E-D8A2-4C3E-9FD4-10415BD0BC07}" destId="{39DC1BF2-B6F5-499D-82B4-31617972F880}" srcOrd="1" destOrd="0" presId="urn:microsoft.com/office/officeart/2005/8/layout/venn1"/>
    <dgm:cxn modelId="{2207724E-B2D2-44C9-98CF-4DD31DF65A22}" type="presOf" srcId="{2E466AE6-1994-448A-A113-590BB568FEE9}" destId="{EEA0C752-D577-46D4-B277-77428CF13A92}" srcOrd="0" destOrd="0" presId="urn:microsoft.com/office/officeart/2005/8/layout/venn1"/>
    <dgm:cxn modelId="{156990BC-D35C-4067-9050-0B070FDF06C1}" srcId="{0A6AE3CB-8F00-4D37-8AE9-2255C41000EF}" destId="{2E466AE6-1994-448A-A113-590BB568FEE9}" srcOrd="1" destOrd="0" parTransId="{D18E7CC0-3A1F-4D5B-AE49-57724A2D25F0}" sibTransId="{0C7D2C98-14AE-4FED-AFDE-1E854E74BAAB}"/>
    <dgm:cxn modelId="{55A8BBD9-C5F7-4C7D-B653-0D01483EE9C0}" type="presOf" srcId="{6E1B6777-78E4-4638-B446-2631FF465F9A}" destId="{04FCE947-294A-44D4-B364-F2547EAC24C9}" srcOrd="0" destOrd="0" presId="urn:microsoft.com/office/officeart/2005/8/layout/venn1"/>
    <dgm:cxn modelId="{0CCD7332-7530-4F42-A439-5E140DF8C3A7}" srcId="{0A6AE3CB-8F00-4D37-8AE9-2255C41000EF}" destId="{AB6BFF7E-D8A2-4C3E-9FD4-10415BD0BC07}" srcOrd="2" destOrd="0" parTransId="{336CCBB8-741B-4727-8A32-00C01C76A9C9}" sibTransId="{A55088C2-B5AC-45AF-8A05-C1FE9367EFDD}"/>
    <dgm:cxn modelId="{91A0221A-B307-4031-9D43-730F8543256D}" type="presOf" srcId="{2E466AE6-1994-448A-A113-590BB568FEE9}" destId="{67C10225-1492-4D92-B83D-F553933D924F}" srcOrd="1" destOrd="0" presId="urn:microsoft.com/office/officeart/2005/8/layout/venn1"/>
    <dgm:cxn modelId="{30C3314B-285F-4654-ADA9-916B97F1381F}" type="presParOf" srcId="{2C06436B-D640-475D-B53A-7EC16E6DFD17}" destId="{04FCE947-294A-44D4-B364-F2547EAC24C9}" srcOrd="0" destOrd="0" presId="urn:microsoft.com/office/officeart/2005/8/layout/venn1"/>
    <dgm:cxn modelId="{AC4A5E31-27E5-4080-AA04-E6D419ACC0C0}" type="presParOf" srcId="{2C06436B-D640-475D-B53A-7EC16E6DFD17}" destId="{1D8B36B7-4E48-4C74-91FC-3C6E0AE17437}" srcOrd="1" destOrd="0" presId="urn:microsoft.com/office/officeart/2005/8/layout/venn1"/>
    <dgm:cxn modelId="{37F21DFC-0744-4C0A-9711-1E9FA13C427B}" type="presParOf" srcId="{2C06436B-D640-475D-B53A-7EC16E6DFD17}" destId="{EEA0C752-D577-46D4-B277-77428CF13A92}" srcOrd="2" destOrd="0" presId="urn:microsoft.com/office/officeart/2005/8/layout/venn1"/>
    <dgm:cxn modelId="{C0ACFA13-736D-4D1C-8745-C58327D0FA56}" type="presParOf" srcId="{2C06436B-D640-475D-B53A-7EC16E6DFD17}" destId="{67C10225-1492-4D92-B83D-F553933D924F}" srcOrd="3" destOrd="0" presId="urn:microsoft.com/office/officeart/2005/8/layout/venn1"/>
    <dgm:cxn modelId="{423BCEFC-FF96-4DFC-9289-1ECDC3ACA8DA}" type="presParOf" srcId="{2C06436B-D640-475D-B53A-7EC16E6DFD17}" destId="{E6EF1C38-3EDB-4B96-8355-5359DF733DCC}" srcOrd="4" destOrd="0" presId="urn:microsoft.com/office/officeart/2005/8/layout/venn1"/>
    <dgm:cxn modelId="{D73A508E-C311-44C6-8506-7D1D8D7F393F}" type="presParOf" srcId="{2C06436B-D640-475D-B53A-7EC16E6DFD17}" destId="{39DC1BF2-B6F5-499D-82B4-31617972F88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28C252-D8B5-41A1-8556-2896067C941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7066BA-9624-4708-9080-663B8D0CF24A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36,2 млн. рублей  - дотация на выравнивание бюджетной обеспеченности поселений </a:t>
          </a:r>
        </a:p>
      </dgm:t>
    </dgm:pt>
    <dgm:pt modelId="{6C3BA1CA-11E7-402C-94B2-340520A0BA77}" type="parTrans" cxnId="{D4004AED-D7D9-4265-8FBE-006DEDAEA0B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DA41017-3EFE-433C-9D63-606F8EFDFA1B}" type="sibTrans" cxnId="{D4004AED-D7D9-4265-8FBE-006DEDAEA0B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23B79FD-C82E-4E4A-9AEB-1ADE8181F745}" type="pres">
      <dgm:prSet presAssocID="{B828C252-D8B5-41A1-8556-2896067C941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AD061A-60FD-45FE-8F91-E09BA5E2C1F6}" type="pres">
      <dgm:prSet presAssocID="{4E7066BA-9624-4708-9080-663B8D0CF24A}" presName="parentLin" presStyleCnt="0"/>
      <dgm:spPr/>
    </dgm:pt>
    <dgm:pt modelId="{148162D5-E3C0-41FE-A736-9D541F1D6302}" type="pres">
      <dgm:prSet presAssocID="{4E7066BA-9624-4708-9080-663B8D0CF24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A14DE9B8-497B-4088-B9FA-BFBF5A8472B0}" type="pres">
      <dgm:prSet presAssocID="{4E7066BA-9624-4708-9080-663B8D0CF24A}" presName="parentText" presStyleLbl="node1" presStyleIdx="0" presStyleCnt="1" custScaleX="128954" custScaleY="139940" custLinFactNeighborX="-4762" custLinFactNeighborY="15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53DE8-F3A2-439C-BB0C-5434904BE13F}" type="pres">
      <dgm:prSet presAssocID="{4E7066BA-9624-4708-9080-663B8D0CF24A}" presName="negativeSpace" presStyleCnt="0"/>
      <dgm:spPr/>
    </dgm:pt>
    <dgm:pt modelId="{47A430FA-886F-45FC-845D-98C41807957C}" type="pres">
      <dgm:prSet presAssocID="{4E7066BA-9624-4708-9080-663B8D0CF24A}" presName="childText" presStyleLbl="conFgAcc1" presStyleIdx="0" presStyleCnt="1" custLinFactNeighborY="-96968">
        <dgm:presLayoutVars>
          <dgm:bulletEnabled val="1"/>
        </dgm:presLayoutVars>
      </dgm:prSet>
      <dgm:spPr/>
    </dgm:pt>
  </dgm:ptLst>
  <dgm:cxnLst>
    <dgm:cxn modelId="{C0AE91DB-0F95-4719-9829-B27603651856}" type="presOf" srcId="{4E7066BA-9624-4708-9080-663B8D0CF24A}" destId="{148162D5-E3C0-41FE-A736-9D541F1D6302}" srcOrd="0" destOrd="0" presId="urn:microsoft.com/office/officeart/2005/8/layout/list1"/>
    <dgm:cxn modelId="{D4004AED-D7D9-4265-8FBE-006DEDAEA0BD}" srcId="{B828C252-D8B5-41A1-8556-2896067C9417}" destId="{4E7066BA-9624-4708-9080-663B8D0CF24A}" srcOrd="0" destOrd="0" parTransId="{6C3BA1CA-11E7-402C-94B2-340520A0BA77}" sibTransId="{5DA41017-3EFE-433C-9D63-606F8EFDFA1B}"/>
    <dgm:cxn modelId="{3E86E54B-D8DA-4E9E-8E0A-B331A6877E57}" type="presOf" srcId="{4E7066BA-9624-4708-9080-663B8D0CF24A}" destId="{A14DE9B8-497B-4088-B9FA-BFBF5A8472B0}" srcOrd="1" destOrd="0" presId="urn:microsoft.com/office/officeart/2005/8/layout/list1"/>
    <dgm:cxn modelId="{47A73209-A12F-4E7A-9FB2-6094DE991CF7}" type="presOf" srcId="{B828C252-D8B5-41A1-8556-2896067C9417}" destId="{D23B79FD-C82E-4E4A-9AEB-1ADE8181F745}" srcOrd="0" destOrd="0" presId="urn:microsoft.com/office/officeart/2005/8/layout/list1"/>
    <dgm:cxn modelId="{2DCF4C61-BD2F-4F15-BE18-A376D05D7853}" type="presParOf" srcId="{D23B79FD-C82E-4E4A-9AEB-1ADE8181F745}" destId="{22AD061A-60FD-45FE-8F91-E09BA5E2C1F6}" srcOrd="0" destOrd="0" presId="urn:microsoft.com/office/officeart/2005/8/layout/list1"/>
    <dgm:cxn modelId="{AF6AF089-29B5-4B80-8146-A4781BAB1E71}" type="presParOf" srcId="{22AD061A-60FD-45FE-8F91-E09BA5E2C1F6}" destId="{148162D5-E3C0-41FE-A736-9D541F1D6302}" srcOrd="0" destOrd="0" presId="urn:microsoft.com/office/officeart/2005/8/layout/list1"/>
    <dgm:cxn modelId="{59C825D3-5FAF-43F8-AB18-4D8A2EFF5710}" type="presParOf" srcId="{22AD061A-60FD-45FE-8F91-E09BA5E2C1F6}" destId="{A14DE9B8-497B-4088-B9FA-BFBF5A8472B0}" srcOrd="1" destOrd="0" presId="urn:microsoft.com/office/officeart/2005/8/layout/list1"/>
    <dgm:cxn modelId="{42D75108-B051-4885-8036-299BB1092417}" type="presParOf" srcId="{D23B79FD-C82E-4E4A-9AEB-1ADE8181F745}" destId="{CBF53DE8-F3A2-439C-BB0C-5434904BE13F}" srcOrd="1" destOrd="0" presId="urn:microsoft.com/office/officeart/2005/8/layout/list1"/>
    <dgm:cxn modelId="{E41BEE3E-0B4B-4EE6-93F0-DF164DCBA790}" type="presParOf" srcId="{D23B79FD-C82E-4E4A-9AEB-1ADE8181F745}" destId="{47A430FA-886F-45FC-845D-98C41807957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6BBF8-1A1B-4E2F-9D7F-26F1A4655D3F}">
      <dsp:nvSpPr>
        <dsp:cNvPr id="0" name=""/>
        <dsp:cNvSpPr/>
      </dsp:nvSpPr>
      <dsp:spPr>
        <a:xfrm>
          <a:off x="4180454" y="0"/>
          <a:ext cx="4627368" cy="85344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Детские дошкольные учреждения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571,5 млн. рублей </a:t>
          </a:r>
          <a:endParaRPr lang="ru-RU" sz="1700" kern="1200" dirty="0">
            <a:solidFill>
              <a:srgbClr val="FF0000"/>
            </a:solidFill>
          </a:endParaRPr>
        </a:p>
      </dsp:txBody>
      <dsp:txXfrm>
        <a:off x="4222116" y="41662"/>
        <a:ext cx="4544044" cy="770116"/>
      </dsp:txXfrm>
    </dsp:sp>
    <dsp:sp modelId="{903CC202-C222-417A-B177-90BE5D245BC1}">
      <dsp:nvSpPr>
        <dsp:cNvPr id="0" name=""/>
        <dsp:cNvSpPr/>
      </dsp:nvSpPr>
      <dsp:spPr>
        <a:xfrm>
          <a:off x="4187827" y="952080"/>
          <a:ext cx="4641848" cy="749962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Общее образование 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703,6 </a:t>
          </a:r>
          <a:r>
            <a:rPr lang="ru-RU" sz="17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млн. рублей</a:t>
          </a:r>
          <a:endParaRPr lang="ru-RU" sz="1700" kern="1200" dirty="0">
            <a:solidFill>
              <a:srgbClr val="FF0000"/>
            </a:solidFill>
          </a:endParaRPr>
        </a:p>
      </dsp:txBody>
      <dsp:txXfrm>
        <a:off x="4224437" y="988690"/>
        <a:ext cx="4568628" cy="676742"/>
      </dsp:txXfrm>
    </dsp:sp>
    <dsp:sp modelId="{1E905C69-31F4-414B-9337-1E9631A28603}">
      <dsp:nvSpPr>
        <dsp:cNvPr id="0" name=""/>
        <dsp:cNvSpPr/>
      </dsp:nvSpPr>
      <dsp:spPr>
        <a:xfrm>
          <a:off x="4266985" y="3798183"/>
          <a:ext cx="4526709" cy="835517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Молодежная политика  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18,7 млн. рублей</a:t>
          </a:r>
          <a:endParaRPr lang="ru-RU" sz="1700" kern="1200" dirty="0">
            <a:solidFill>
              <a:srgbClr val="FF0000"/>
            </a:solidFill>
          </a:endParaRPr>
        </a:p>
      </dsp:txBody>
      <dsp:txXfrm>
        <a:off x="4307772" y="3838970"/>
        <a:ext cx="4445135" cy="753943"/>
      </dsp:txXfrm>
    </dsp:sp>
    <dsp:sp modelId="{66C058AB-FE02-4268-8F07-EA8F14225F49}">
      <dsp:nvSpPr>
        <dsp:cNvPr id="0" name=""/>
        <dsp:cNvSpPr/>
      </dsp:nvSpPr>
      <dsp:spPr>
        <a:xfrm>
          <a:off x="4265439" y="2790070"/>
          <a:ext cx="4502251" cy="8735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Прочие учреждения образования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100,9 млн. рублей</a:t>
          </a:r>
          <a:endParaRPr lang="ru-RU" sz="1700" kern="1200" dirty="0">
            <a:solidFill>
              <a:srgbClr val="FF0000"/>
            </a:solidFill>
          </a:endParaRPr>
        </a:p>
      </dsp:txBody>
      <dsp:txXfrm>
        <a:off x="4308084" y="2832715"/>
        <a:ext cx="4416961" cy="788290"/>
      </dsp:txXfrm>
    </dsp:sp>
    <dsp:sp modelId="{EAF75BDD-733D-47F2-A2A4-0031F9F199A6}">
      <dsp:nvSpPr>
        <dsp:cNvPr id="0" name=""/>
        <dsp:cNvSpPr/>
      </dsp:nvSpPr>
      <dsp:spPr>
        <a:xfrm>
          <a:off x="4226810" y="4726532"/>
          <a:ext cx="4526709" cy="674135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Профессиональная подготовка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0,8 </a:t>
          </a:r>
          <a:r>
            <a:rPr lang="ru-RU" sz="18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млн. рублей</a:t>
          </a:r>
          <a:endParaRPr lang="ru-RU" sz="1800" kern="1200" dirty="0">
            <a:solidFill>
              <a:srgbClr val="FF0000"/>
            </a:solidFill>
          </a:endParaRPr>
        </a:p>
      </dsp:txBody>
      <dsp:txXfrm>
        <a:off x="4259719" y="4759441"/>
        <a:ext cx="4460891" cy="6083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198062-8148-4BE9-99E7-0DB0D887CD15}">
      <dsp:nvSpPr>
        <dsp:cNvPr id="0" name=""/>
        <dsp:cNvSpPr/>
      </dsp:nvSpPr>
      <dsp:spPr>
        <a:xfrm>
          <a:off x="2676628" y="2096210"/>
          <a:ext cx="3577758" cy="29218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7122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960" b="1" i="0" kern="120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Расходы  на национальную экономику               в 2018 году</a:t>
          </a:r>
        </a:p>
        <a:p>
          <a:pPr lvl="0" algn="ctr" defTabSz="87122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960" b="1" i="0" kern="120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 35,3 млн. рублей</a:t>
          </a:r>
          <a:endParaRPr lang="ru-RU" sz="1960" b="1" i="0" kern="1200" cap="all" spc="0" baseline="0" dirty="0">
            <a:ln w="9000" cmpd="sng">
              <a:prstDash val="solid"/>
            </a:ln>
            <a:solidFill>
              <a:schemeClr val="bg1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  <a:reflection blurRad="12700" stA="28000" endPos="45000" dist="1000" dir="5400000" sy="-100000" algn="bl" rotWithShape="0"/>
            </a:effectLst>
          </a:endParaRPr>
        </a:p>
      </dsp:txBody>
      <dsp:txXfrm>
        <a:off x="3200579" y="2524102"/>
        <a:ext cx="2529856" cy="2066045"/>
      </dsp:txXfrm>
    </dsp:sp>
    <dsp:sp modelId="{A21492CD-2DEA-4461-8E4B-6275999EEEC4}">
      <dsp:nvSpPr>
        <dsp:cNvPr id="0" name=""/>
        <dsp:cNvSpPr/>
      </dsp:nvSpPr>
      <dsp:spPr>
        <a:xfrm rot="10857140">
          <a:off x="833951" y="3219243"/>
          <a:ext cx="1317155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9056F-555A-4FAD-9720-4F9C8B1CE4EF}">
      <dsp:nvSpPr>
        <dsp:cNvPr id="0" name=""/>
        <dsp:cNvSpPr/>
      </dsp:nvSpPr>
      <dsp:spPr>
        <a:xfrm>
          <a:off x="22522" y="2293571"/>
          <a:ext cx="2521707" cy="24213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 smtClean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93440" y="2364489"/>
        <a:ext cx="2379871" cy="2279477"/>
      </dsp:txXfrm>
    </dsp:sp>
    <dsp:sp modelId="{9C73B7D1-82F6-4FCD-837B-B5307F9A4F16}">
      <dsp:nvSpPr>
        <dsp:cNvPr id="0" name=""/>
        <dsp:cNvSpPr/>
      </dsp:nvSpPr>
      <dsp:spPr>
        <a:xfrm rot="8052097">
          <a:off x="2262406" y="5255065"/>
          <a:ext cx="1347173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561194-650C-4642-A5D0-6FAD6D61A9BE}">
      <dsp:nvSpPr>
        <dsp:cNvPr id="0" name=""/>
        <dsp:cNvSpPr/>
      </dsp:nvSpPr>
      <dsp:spPr>
        <a:xfrm>
          <a:off x="686839" y="4992095"/>
          <a:ext cx="2951666" cy="18659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741489" y="5046745"/>
        <a:ext cx="2842366" cy="1756604"/>
      </dsp:txXfrm>
    </dsp:sp>
    <dsp:sp modelId="{1DAD3DF3-A6A9-4862-9B90-A722B6E3A910}">
      <dsp:nvSpPr>
        <dsp:cNvPr id="0" name=""/>
        <dsp:cNvSpPr/>
      </dsp:nvSpPr>
      <dsp:spPr>
        <a:xfrm rot="13073584">
          <a:off x="2258529" y="1794774"/>
          <a:ext cx="1413675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7D7572-0993-4C74-9BF4-AD21641E1E78}">
      <dsp:nvSpPr>
        <dsp:cNvPr id="0" name=""/>
        <dsp:cNvSpPr/>
      </dsp:nvSpPr>
      <dsp:spPr>
        <a:xfrm>
          <a:off x="137497" y="714344"/>
          <a:ext cx="3024452" cy="1302600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Содержание МБУ ИКЦ «Темрюкский» – 3,7 млн.рублей</a:t>
          </a:r>
          <a:endParaRPr lang="ru-RU" sz="16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175649" y="752496"/>
        <a:ext cx="2948148" cy="1226296"/>
      </dsp:txXfrm>
    </dsp:sp>
    <dsp:sp modelId="{BAB2CBF2-C2F5-4374-BD1B-11B5B63C0369}">
      <dsp:nvSpPr>
        <dsp:cNvPr id="0" name=""/>
        <dsp:cNvSpPr/>
      </dsp:nvSpPr>
      <dsp:spPr>
        <a:xfrm rot="16253108">
          <a:off x="3847320" y="1233886"/>
          <a:ext cx="1246516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385997-64D2-41D0-94E2-7C2493BC35EA}">
      <dsp:nvSpPr>
        <dsp:cNvPr id="0" name=""/>
        <dsp:cNvSpPr/>
      </dsp:nvSpPr>
      <dsp:spPr>
        <a:xfrm>
          <a:off x="3715229" y="142838"/>
          <a:ext cx="1586448" cy="1269158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Программные мероприятия – 20,7 млн.рублей</a:t>
          </a:r>
          <a:endParaRPr lang="ru-RU" sz="14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3752401" y="180010"/>
        <a:ext cx="1512104" cy="1194814"/>
      </dsp:txXfrm>
    </dsp:sp>
    <dsp:sp modelId="{EB713533-6A32-4A5F-8517-490E1C13A075}">
      <dsp:nvSpPr>
        <dsp:cNvPr id="0" name=""/>
        <dsp:cNvSpPr/>
      </dsp:nvSpPr>
      <dsp:spPr>
        <a:xfrm rot="2750497">
          <a:off x="5658264" y="5598439"/>
          <a:ext cx="1639114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70E7B1-3B00-41CC-A87C-D9F971623DE0}">
      <dsp:nvSpPr>
        <dsp:cNvPr id="0" name=""/>
        <dsp:cNvSpPr/>
      </dsp:nvSpPr>
      <dsp:spPr>
        <a:xfrm>
          <a:off x="5330313" y="5034330"/>
          <a:ext cx="2910117" cy="18236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5383726" y="5087743"/>
        <a:ext cx="2803291" cy="1716840"/>
      </dsp:txXfrm>
    </dsp:sp>
    <dsp:sp modelId="{B207CBE2-C08B-4302-9A9C-824268D79A59}">
      <dsp:nvSpPr>
        <dsp:cNvPr id="0" name=""/>
        <dsp:cNvSpPr/>
      </dsp:nvSpPr>
      <dsp:spPr>
        <a:xfrm rot="19358218">
          <a:off x="5265388" y="1848579"/>
          <a:ext cx="1366611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1CDA0B-7DCB-46E8-8076-F94118870FA9}">
      <dsp:nvSpPr>
        <dsp:cNvPr id="0" name=""/>
        <dsp:cNvSpPr/>
      </dsp:nvSpPr>
      <dsp:spPr>
        <a:xfrm>
          <a:off x="5638240" y="785798"/>
          <a:ext cx="3340806" cy="120097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Содержание МКУ «Архитектурный центр» - 10,9 млн.рублей </a:t>
          </a:r>
        </a:p>
      </dsp:txBody>
      <dsp:txXfrm>
        <a:off x="5673415" y="820973"/>
        <a:ext cx="3270456" cy="1130629"/>
      </dsp:txXfrm>
    </dsp:sp>
    <dsp:sp modelId="{C8FC9734-98E0-4C1B-BA1E-886501D24F04}">
      <dsp:nvSpPr>
        <dsp:cNvPr id="0" name=""/>
        <dsp:cNvSpPr/>
      </dsp:nvSpPr>
      <dsp:spPr>
        <a:xfrm rot="23834">
          <a:off x="6997768" y="3219745"/>
          <a:ext cx="1461700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7E6C2E-B9B3-4211-976E-480B48D266B1}">
      <dsp:nvSpPr>
        <dsp:cNvPr id="0" name=""/>
        <dsp:cNvSpPr/>
      </dsp:nvSpPr>
      <dsp:spPr>
        <a:xfrm>
          <a:off x="6495490" y="2285994"/>
          <a:ext cx="2611135" cy="25885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6571305" y="2361809"/>
        <a:ext cx="2459505" cy="24368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A31C9-987F-4E1D-AB5E-1ADC2040E69F}">
      <dsp:nvSpPr>
        <dsp:cNvPr id="0" name=""/>
        <dsp:cNvSpPr/>
      </dsp:nvSpPr>
      <dsp:spPr>
        <a:xfrm>
          <a:off x="0" y="60972"/>
          <a:ext cx="8229599" cy="7034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экономики» – 1,67 млн.рублей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95312"/>
        <a:ext cx="8160919" cy="634782"/>
      </dsp:txXfrm>
    </dsp:sp>
    <dsp:sp modelId="{FF837927-CC05-48D2-90A5-DFE7BB1E1E9E}">
      <dsp:nvSpPr>
        <dsp:cNvPr id="0" name=""/>
        <dsp:cNvSpPr/>
      </dsp:nvSpPr>
      <dsp:spPr>
        <a:xfrm>
          <a:off x="0" y="810515"/>
          <a:ext cx="8229599" cy="703462"/>
        </a:xfrm>
        <a:prstGeom prst="roundRect">
          <a:avLst/>
        </a:prstGeom>
        <a:solidFill>
          <a:schemeClr val="accent3">
            <a:hueOff val="660788"/>
            <a:satOff val="-3542"/>
            <a:lumOff val="-47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«Поддержка малого и среднего предпринимательства в муниципальном образовании Темрюкский район» – 140,0 тыс. 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844855"/>
        <a:ext cx="8160919" cy="634782"/>
      </dsp:txXfrm>
    </dsp:sp>
    <dsp:sp modelId="{2F8A64A1-859A-483D-9097-302F8E6B8A4F}">
      <dsp:nvSpPr>
        <dsp:cNvPr id="0" name=""/>
        <dsp:cNvSpPr/>
      </dsp:nvSpPr>
      <dsp:spPr>
        <a:xfrm>
          <a:off x="0" y="1560057"/>
          <a:ext cx="8229599" cy="703462"/>
        </a:xfrm>
        <a:prstGeom prst="roundRect">
          <a:avLst/>
        </a:prstGeom>
        <a:solidFill>
          <a:schemeClr val="accent3">
            <a:hueOff val="1321576"/>
            <a:satOff val="-7085"/>
            <a:lumOff val="-9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санаторно-курортного и туристического комплекса муниципального образования Темрюкский район» – 811,3 тыс. 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1594397"/>
        <a:ext cx="8160919" cy="634782"/>
      </dsp:txXfrm>
    </dsp:sp>
    <dsp:sp modelId="{BABAC1ED-4D82-4500-BE7B-C09CB67C4651}">
      <dsp:nvSpPr>
        <dsp:cNvPr id="0" name=""/>
        <dsp:cNvSpPr/>
      </dsp:nvSpPr>
      <dsp:spPr>
        <a:xfrm>
          <a:off x="0" y="2250295"/>
          <a:ext cx="8229599" cy="703462"/>
        </a:xfrm>
        <a:prstGeom prst="roundRect">
          <a:avLst/>
        </a:prstGeom>
        <a:solidFill>
          <a:schemeClr val="accent3">
            <a:hueOff val="1982364"/>
            <a:satOff val="-10627"/>
            <a:lumOff val="-142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«Качество» – 155,0 тыс.рублей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2284635"/>
        <a:ext cx="8160919" cy="634782"/>
      </dsp:txXfrm>
    </dsp:sp>
    <dsp:sp modelId="{0B0FABDA-F407-4467-A7DC-FEA8CA96852D}">
      <dsp:nvSpPr>
        <dsp:cNvPr id="0" name=""/>
        <dsp:cNvSpPr/>
      </dsp:nvSpPr>
      <dsp:spPr>
        <a:xfrm>
          <a:off x="0" y="3059142"/>
          <a:ext cx="8229599" cy="703462"/>
        </a:xfrm>
        <a:prstGeom prst="roundRect">
          <a:avLst/>
        </a:prstGeom>
        <a:solidFill>
          <a:schemeClr val="accent3">
            <a:hueOff val="2643152"/>
            <a:satOff val="-14169"/>
            <a:lumOff val="-190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«Подготовка градостроительной и землеустроительной документации на территории муниципального образования Темрюкский район» – 9,0 млн.рублей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3093482"/>
        <a:ext cx="8160919" cy="634782"/>
      </dsp:txXfrm>
    </dsp:sp>
    <dsp:sp modelId="{E12C2844-8368-4BE3-97DC-DFB8B36041F8}">
      <dsp:nvSpPr>
        <dsp:cNvPr id="0" name=""/>
        <dsp:cNvSpPr/>
      </dsp:nvSpPr>
      <dsp:spPr>
        <a:xfrm>
          <a:off x="0" y="3808685"/>
          <a:ext cx="8229599" cy="703462"/>
        </a:xfrm>
        <a:prstGeom prst="roundRect">
          <a:avLst/>
        </a:prstGeom>
        <a:solidFill>
          <a:schemeClr val="accent3">
            <a:hueOff val="3303940"/>
            <a:satOff val="-17711"/>
            <a:lumOff val="-238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«Перспективное развитие наружной рекламы на территории муниципального образования Темрюкский район» – 0,2 млн.рублей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3843025"/>
        <a:ext cx="8160919" cy="634782"/>
      </dsp:txXfrm>
    </dsp:sp>
    <dsp:sp modelId="{4F0E0805-279B-4CBE-9E1D-485CC231B04F}">
      <dsp:nvSpPr>
        <dsp:cNvPr id="0" name=""/>
        <dsp:cNvSpPr/>
      </dsp:nvSpPr>
      <dsp:spPr>
        <a:xfrm>
          <a:off x="0" y="4558228"/>
          <a:ext cx="8229599" cy="703462"/>
        </a:xfrm>
        <a:prstGeom prst="roundRect">
          <a:avLst/>
        </a:prstGeom>
        <a:solidFill>
          <a:schemeClr val="accent3">
            <a:hueOff val="3964728"/>
            <a:satOff val="-21254"/>
            <a:lumOff val="-285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«Комплексное развитие Темрюкского района в сфере  дорожного хозяйства» –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0,6 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4592568"/>
        <a:ext cx="8160919" cy="634782"/>
      </dsp:txXfrm>
    </dsp:sp>
    <dsp:sp modelId="{1E5A792F-8029-4C5B-99BE-FFFCC2BD494D}">
      <dsp:nvSpPr>
        <dsp:cNvPr id="0" name=""/>
        <dsp:cNvSpPr/>
      </dsp:nvSpPr>
      <dsp:spPr>
        <a:xfrm>
          <a:off x="0" y="5307770"/>
          <a:ext cx="8229599" cy="703462"/>
        </a:xfrm>
        <a:prstGeom prst="roundRect">
          <a:avLst/>
        </a:prstGeom>
        <a:solidFill>
          <a:schemeClr val="accent3">
            <a:hueOff val="4625516"/>
            <a:satOff val="-24796"/>
            <a:lumOff val="-333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сельского хозяйства в Темрюкском районе» –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9,0 млн.рублей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40" y="5342110"/>
        <a:ext cx="8160919" cy="6347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CE947-294A-44D4-B364-F2547EAC24C9}">
      <dsp:nvSpPr>
        <dsp:cNvPr id="0" name=""/>
        <dsp:cNvSpPr/>
      </dsp:nvSpPr>
      <dsp:spPr>
        <a:xfrm>
          <a:off x="1789933" y="13282"/>
          <a:ext cx="2633672" cy="2633672"/>
        </a:xfrm>
        <a:prstGeom prst="ellipse">
          <a:avLst/>
        </a:prstGeom>
        <a:gradFill rotWithShape="0"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Аварийно-спасательный отряд -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9,4 млн.рублей</a:t>
          </a:r>
          <a:endParaRPr lang="ru-RU" sz="18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sp:txBody>
      <dsp:txXfrm>
        <a:off x="2141089" y="474175"/>
        <a:ext cx="1931359" cy="1185152"/>
      </dsp:txXfrm>
    </dsp:sp>
    <dsp:sp modelId="{EEA0C752-D577-46D4-B277-77428CF13A92}">
      <dsp:nvSpPr>
        <dsp:cNvPr id="0" name=""/>
        <dsp:cNvSpPr/>
      </dsp:nvSpPr>
      <dsp:spPr>
        <a:xfrm>
          <a:off x="3506583" y="1352728"/>
          <a:ext cx="2204936" cy="1824687"/>
        </a:xfrm>
        <a:prstGeom prst="ellipse">
          <a:avLst/>
        </a:prstGeom>
        <a:gradFill rotWithShape="0">
          <a:gsLst>
            <a:gs pos="0">
              <a:schemeClr val="accent1">
                <a:tint val="66000"/>
                <a:satMod val="160000"/>
                <a:alpha val="5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Содержание управления ГО ЧС </a:t>
          </a:r>
          <a:r>
            <a:rPr lang="ru-RU" sz="1600" b="1" kern="1200" cap="none" spc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- 7,1 </a:t>
          </a:r>
          <a:r>
            <a:rPr lang="ru-RU" sz="16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млн.рублей</a:t>
          </a:r>
          <a:endParaRPr lang="ru-RU" sz="16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sp:txBody>
      <dsp:txXfrm>
        <a:off x="4180926" y="1824106"/>
        <a:ext cx="1322962" cy="1003577"/>
      </dsp:txXfrm>
    </dsp:sp>
    <dsp:sp modelId="{E6EF1C38-3EDB-4B96-8355-5359DF733DCC}">
      <dsp:nvSpPr>
        <dsp:cNvPr id="0" name=""/>
        <dsp:cNvSpPr/>
      </dsp:nvSpPr>
      <dsp:spPr>
        <a:xfrm>
          <a:off x="115317" y="1214869"/>
          <a:ext cx="2394719" cy="2100406"/>
        </a:xfrm>
        <a:prstGeom prst="ellipse">
          <a:avLst/>
        </a:prstGeom>
        <a:gradFill rotWithShape="0">
          <a:gsLst>
            <a:gs pos="0">
              <a:schemeClr val="accent1">
                <a:alpha val="29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Программные мероприятия  - 0,5</a:t>
          </a:r>
          <a:r>
            <a:rPr lang="ru-RU" sz="18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 млн.рублей</a:t>
          </a:r>
          <a:endParaRPr lang="ru-RU" sz="18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sp:txBody>
      <dsp:txXfrm>
        <a:off x="340819" y="1757474"/>
        <a:ext cx="1436831" cy="11552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430FA-886F-45FC-845D-98C41807957C}">
      <dsp:nvSpPr>
        <dsp:cNvPr id="0" name=""/>
        <dsp:cNvSpPr/>
      </dsp:nvSpPr>
      <dsp:spPr>
        <a:xfrm>
          <a:off x="0" y="899523"/>
          <a:ext cx="4500593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DE9B8-497B-4088-B9FA-BFBF5A8472B0}">
      <dsp:nvSpPr>
        <dsp:cNvPr id="0" name=""/>
        <dsp:cNvSpPr/>
      </dsp:nvSpPr>
      <dsp:spPr>
        <a:xfrm>
          <a:off x="214313" y="133154"/>
          <a:ext cx="4062587" cy="26851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36,2 млн. рублей  - дотация на выравнивание бюджетной обеспеченности поселений </a:t>
          </a:r>
        </a:p>
      </dsp:txBody>
      <dsp:txXfrm>
        <a:off x="345392" y="264233"/>
        <a:ext cx="3800429" cy="2423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27715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2364" y="1"/>
            <a:ext cx="4280316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456366"/>
            <a:ext cx="427715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2364" y="6456366"/>
            <a:ext cx="4280316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fld id="{6B6B56E2-54B1-4BFD-A48A-D55B1145E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240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27715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2364" y="1"/>
            <a:ext cx="4280316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38500" y="509588"/>
            <a:ext cx="3400425" cy="2551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6794" y="3228980"/>
            <a:ext cx="7900663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56366"/>
            <a:ext cx="427715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2364" y="6456366"/>
            <a:ext cx="4280316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fld id="{7FD645C5-F9A7-43A9-836E-B1770665D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636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3085705" y="516907"/>
            <a:ext cx="3702843" cy="25491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531" tIns="45766" rIns="91531" bIns="45766" anchor="ctr"/>
          <a:lstStyle/>
          <a:p>
            <a:endParaRPr lang="ru-RU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/>
          </p:nvPr>
        </p:nvSpPr>
        <p:spPr>
          <a:xfrm>
            <a:off x="987427" y="3228895"/>
            <a:ext cx="7897114" cy="3058954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875" indent="-285721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885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038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192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346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500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653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807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FDA7795-EF5B-44F7-A951-C136DCF79FA6}" type="slidenum">
              <a:rPr lang="ru-RU" sz="1200">
                <a:latin typeface="Arial" charset="0"/>
              </a:rPr>
              <a:pPr eaLnBrk="1" hangingPunct="1"/>
              <a:t>6</a:t>
            </a:fld>
            <a:endParaRPr lang="ru-RU" sz="1200">
              <a:latin typeface="Arial" charset="0"/>
            </a:endParaRPr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5592364" y="6456366"/>
            <a:ext cx="4280316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b"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871E545-F039-4FE8-B682-2D5349261B91}" type="slidenum">
              <a:rPr lang="ru-RU" sz="1200">
                <a:latin typeface="Arial" charset="0"/>
              </a:rPr>
              <a:pPr algn="r" eaLnBrk="1" hangingPunct="1"/>
              <a:t>6</a:t>
            </a:fld>
            <a:endParaRPr lang="ru-RU" sz="1200">
              <a:latin typeface="Arial" charset="0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875" indent="-285721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885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038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192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346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500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653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807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A0352F5-1FFD-4D87-9D05-6B2C0A44A97F}" type="slidenum">
              <a:rPr lang="ru-RU" sz="1200">
                <a:latin typeface="Arial" charset="0"/>
              </a:rPr>
              <a:pPr eaLnBrk="1" hangingPunct="1"/>
              <a:t>7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3085705" y="516907"/>
            <a:ext cx="3702843" cy="25491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531" tIns="45766" rIns="91531" bIns="45766" anchor="ctr"/>
          <a:lstStyle/>
          <a:p>
            <a:endParaRPr lang="ru-RU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/>
          </p:nvPr>
        </p:nvSpPr>
        <p:spPr>
          <a:xfrm>
            <a:off x="987427" y="3228895"/>
            <a:ext cx="7897114" cy="3058954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875" indent="-285721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885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038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192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346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500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653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807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3A30C-A970-4C28-AD3E-AFA39439B909}" type="slidenum">
              <a:rPr lang="ru-RU" sz="1200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ru-RU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645C5-F9A7-43A9-836E-B1770665DBA7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31F2-4C6B-4130-BB63-929681CCEB8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6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55333-1322-44E2-B796-332D62042E0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5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9" r:id="rId12"/>
    <p:sldLayoutId id="2147483760" r:id="rId13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2.jpeg"/><Relationship Id="rId7" Type="http://schemas.openxmlformats.org/officeDocument/2006/relationships/diagramLayout" Target="../diagrams/layout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34.jpeg"/><Relationship Id="rId10" Type="http://schemas.microsoft.com/office/2007/relationships/diagramDrawing" Target="../diagrams/drawing4.xml"/><Relationship Id="rId4" Type="http://schemas.openxmlformats.org/officeDocument/2006/relationships/image" Target="../media/image33.jpeg"/><Relationship Id="rId9" Type="http://schemas.openxmlformats.org/officeDocument/2006/relationships/diagramColors" Target="../diagrams/colors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Мои документы\СЛАЙДЫ\! для работы\администрация 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1472" y="0"/>
            <a:ext cx="8143932" cy="5357827"/>
          </a:xfrm>
          <a:prstGeom prst="rect">
            <a:avLst/>
          </a:prstGeom>
          <a:noFill/>
          <a:effectLst>
            <a:glow>
              <a:schemeClr val="accent1"/>
            </a:glo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250" y="2819400"/>
            <a:ext cx="8156575" cy="20161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6000" dirty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6000" dirty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endParaRPr lang="ru-RU" sz="6000" dirty="0">
              <a:ln w="11430"/>
              <a:solidFill>
                <a:srgbClr val="FF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7" name="Text Box 57"/>
          <p:cNvSpPr txBox="1">
            <a:spLocks noChangeArrowheads="1"/>
          </p:cNvSpPr>
          <p:nvPr/>
        </p:nvSpPr>
        <p:spPr bwMode="auto">
          <a:xfrm>
            <a:off x="215312" y="1568697"/>
            <a:ext cx="8749176" cy="36317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4000" b="1" dirty="0" smtClean="0">
                <a:ln w="11430"/>
                <a:solidFill>
                  <a:srgbClr val="D6A3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Бюджет</a:t>
            </a:r>
            <a:r>
              <a:rPr lang="ru-RU" sz="4000" b="1" dirty="0" smtClean="0">
                <a:ln w="11430"/>
                <a:solidFill>
                  <a:srgbClr val="FFC0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4000" b="1" dirty="0" smtClean="0">
              <a:ln w="11430"/>
              <a:solidFill>
                <a:srgbClr val="FFC000"/>
              </a:solidFill>
              <a:effectLst>
                <a:glow>
                  <a:schemeClr val="accent5">
                    <a:satMod val="175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sz="4000" b="1" dirty="0">
                <a:ln w="11430"/>
                <a:solidFill>
                  <a:srgbClr val="EEB5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</a:t>
            </a:r>
            <a:r>
              <a:rPr lang="ru-RU" sz="4000" b="1" dirty="0" smtClean="0">
                <a:ln w="11430"/>
                <a:solidFill>
                  <a:srgbClr val="EEB5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ля граждан</a:t>
            </a:r>
            <a:endParaRPr lang="ru-RU" sz="4000" b="1" dirty="0" smtClean="0">
              <a:ln w="11430"/>
              <a:solidFill>
                <a:srgbClr val="EEB500"/>
              </a:solidFill>
              <a:effectLst>
                <a:glow>
                  <a:schemeClr val="accent5">
                    <a:satMod val="175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sz="4500" b="1" dirty="0" smtClean="0">
                <a:ln w="11430"/>
                <a:solidFill>
                  <a:srgbClr val="EEB5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2018 год</a:t>
            </a:r>
          </a:p>
          <a:p>
            <a:pPr algn="ctr" eaLnBrk="1" hangingPunct="1">
              <a:defRPr/>
            </a:pPr>
            <a:r>
              <a:rPr lang="ru-RU" sz="4000" b="1" dirty="0">
                <a:ln w="11430"/>
                <a:solidFill>
                  <a:srgbClr val="EEB5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</a:t>
            </a:r>
            <a:r>
              <a:rPr lang="ru-RU" sz="4000" b="1" dirty="0" smtClean="0">
                <a:ln w="11430"/>
                <a:solidFill>
                  <a:srgbClr val="EEB5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на плановый период</a:t>
            </a:r>
          </a:p>
          <a:p>
            <a:pPr algn="ctr" eaLnBrk="1" hangingPunct="1">
              <a:defRPr/>
            </a:pPr>
            <a:r>
              <a:rPr lang="ru-RU" sz="4500" b="1" dirty="0" smtClean="0">
                <a:ln w="11430"/>
                <a:solidFill>
                  <a:srgbClr val="EEB5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2019 и 2020 годов</a:t>
            </a:r>
            <a:endParaRPr lang="ru-RU" sz="4500" b="1" dirty="0" smtClean="0">
              <a:solidFill>
                <a:srgbClr val="FFFFCC"/>
              </a:solidFill>
            </a:endParaRPr>
          </a:p>
          <a:p>
            <a:pPr algn="ctr"/>
            <a:endParaRPr lang="ru-RU" sz="2000" b="1" dirty="0" smtClean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Autofit/>
          </a:bodyPr>
          <a:lstStyle/>
          <a:p>
            <a:pPr lvl="0" algn="ctr" defTabSz="889000">
              <a:lnSpc>
                <a:spcPct val="90000"/>
              </a:lnSpc>
              <a:spcAft>
                <a:spcPct val="35000"/>
              </a:spcAft>
              <a:buNone/>
            </a:pP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 культуру в 2018 году предусматриваются расходы в объеме  </a:t>
            </a:r>
            <a:b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78,5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млн. рублей</a:t>
            </a:r>
            <a:r>
              <a:rPr lang="ru-RU" sz="1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18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4929190" y="1000108"/>
            <a:ext cx="3714776" cy="1500198"/>
            <a:chOff x="5214941" y="1785931"/>
            <a:chExt cx="3012281" cy="1506140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214941" y="1785931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5259054" y="1830044"/>
              <a:ext cx="2924055" cy="141791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kern="1200" cap="none" spc="0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Организация библиотечного обслуживания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kern="1200" cap="none" spc="0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3,4 млн. рублей</a:t>
              </a:r>
              <a:endParaRPr lang="ru-RU" sz="1900" b="1" kern="1200" cap="none" spc="0" dirty="0">
                <a:ln w="11430">
                  <a:solidFill>
                    <a:srgbClr val="C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42910" y="928670"/>
            <a:ext cx="3714776" cy="1546177"/>
            <a:chOff x="5214941" y="285727"/>
            <a:chExt cx="3012281" cy="1506140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5214941" y="285727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5348821" y="335076"/>
              <a:ext cx="2767377" cy="138011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0" kern="1200" cap="none" spc="0" dirty="0" smtClean="0">
                  <a:ln w="12700">
                    <a:solidFill>
                      <a:srgbClr val="C00000"/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Поддержка Районного дома культуры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dirty="0" smtClean="0">
                  <a:ln w="12700">
                    <a:solidFill>
                      <a:srgbClr val="C00000"/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8,5</a:t>
              </a:r>
              <a:r>
                <a:rPr lang="ru-RU" sz="1900" b="0" kern="1200" cap="none" spc="0" dirty="0" smtClean="0">
                  <a:ln w="12700">
                    <a:solidFill>
                      <a:srgbClr val="C00000"/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млн. рублей</a:t>
              </a:r>
              <a:endParaRPr lang="ru-RU" sz="1900" b="0" kern="1200" cap="none" spc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929190" y="2500306"/>
            <a:ext cx="3714776" cy="1571636"/>
            <a:chOff x="5214941" y="4929202"/>
            <a:chExt cx="3012281" cy="1506140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5214941" y="4929202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5259054" y="4973315"/>
              <a:ext cx="2924055" cy="141791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Организационное обеспечение в области культуры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8,1 млн. рублей</a:t>
              </a:r>
              <a:endParaRPr lang="ru-RU" sz="1900" b="1" dirty="0">
                <a:ln w="11430">
                  <a:solidFill>
                    <a:srgbClr val="C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026" name="Picture 2" descr="C:\Users\Lebedeva.FU42\Desktop\!!!!!!!!!!!!!!!!!!!!!!!!!!!!!\IMG_9460.JPG"/>
          <p:cNvPicPr>
            <a:picLocks noChangeAspect="1" noChangeArrowheads="1"/>
          </p:cNvPicPr>
          <p:nvPr/>
        </p:nvPicPr>
        <p:blipFill>
          <a:blip r:embed="rId2" cstate="print"/>
          <a:srcRect l="8498" t="2144" r="18816"/>
          <a:stretch>
            <a:fillRect/>
          </a:stretch>
        </p:blipFill>
        <p:spPr bwMode="auto">
          <a:xfrm>
            <a:off x="1" y="4214818"/>
            <a:ext cx="3428992" cy="2643182"/>
          </a:xfrm>
          <a:prstGeom prst="rect">
            <a:avLst/>
          </a:prstGeom>
          <a:noFill/>
        </p:spPr>
      </p:pic>
      <p:pic>
        <p:nvPicPr>
          <p:cNvPr id="26" name="Picture 2" descr="C:\Users\Lebedeva.FU42\Desktop\!!!!!!!!!!!!!!!!!!!!!!!!!!!!!\IMG_9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887200" y="-7552765"/>
            <a:ext cx="3600000" cy="2400000"/>
          </a:xfrm>
          <a:prstGeom prst="rect">
            <a:avLst/>
          </a:prstGeom>
          <a:noFill/>
        </p:spPr>
      </p:pic>
      <p:pic>
        <p:nvPicPr>
          <p:cNvPr id="1028" name="Picture 4" descr="C:\Users\Lebedeva.FU42\Desktop\970e40340ef1a89e057212c8c971ebf4.JPG"/>
          <p:cNvPicPr>
            <a:picLocks noChangeAspect="1" noChangeArrowheads="1"/>
          </p:cNvPicPr>
          <p:nvPr/>
        </p:nvPicPr>
        <p:blipFill>
          <a:blip r:embed="rId4"/>
          <a:srcRect l="2568" t="21872" r="21054"/>
          <a:stretch>
            <a:fillRect/>
          </a:stretch>
        </p:blipFill>
        <p:spPr bwMode="auto">
          <a:xfrm>
            <a:off x="3071802" y="4214819"/>
            <a:ext cx="3997909" cy="2643182"/>
          </a:xfrm>
          <a:prstGeom prst="rect">
            <a:avLst/>
          </a:prstGeom>
          <a:noFill/>
        </p:spPr>
      </p:pic>
      <p:pic>
        <p:nvPicPr>
          <p:cNvPr id="3" name="Picture 2" descr="C:\Users\Lebedeva.FU42\Desktop\фото с сайта\510d9e8c90bf4cf5904e93d8f2d806c6.JPG"/>
          <p:cNvPicPr>
            <a:picLocks noChangeAspect="1" noChangeArrowheads="1"/>
          </p:cNvPicPr>
          <p:nvPr/>
        </p:nvPicPr>
        <p:blipFill>
          <a:blip r:embed="rId5"/>
          <a:srcRect l="6676" t="5249" r="9757"/>
          <a:stretch>
            <a:fillRect/>
          </a:stretch>
        </p:blipFill>
        <p:spPr bwMode="auto">
          <a:xfrm>
            <a:off x="5929290" y="4214818"/>
            <a:ext cx="3214710" cy="2643183"/>
          </a:xfrm>
          <a:prstGeom prst="rect">
            <a:avLst/>
          </a:prstGeom>
          <a:noFill/>
        </p:spPr>
      </p:pic>
      <p:grpSp>
        <p:nvGrpSpPr>
          <p:cNvPr id="21" name="Группа 20"/>
          <p:cNvGrpSpPr/>
          <p:nvPr/>
        </p:nvGrpSpPr>
        <p:grpSpPr>
          <a:xfrm>
            <a:off x="642910" y="2500306"/>
            <a:ext cx="3714776" cy="1571636"/>
            <a:chOff x="5214941" y="4929202"/>
            <a:chExt cx="3012281" cy="1506140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5214941" y="4929202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5259054" y="4973315"/>
              <a:ext cx="2924055" cy="141791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На реализацию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программных мероприятий предусмотрено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58,5 </a:t>
              </a: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млн.рублей</a:t>
              </a:r>
              <a:endParaRPr lang="ru-RU" sz="1900" b="1" dirty="0">
                <a:ln w="11430">
                  <a:solidFill>
                    <a:srgbClr val="C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Расходы на здравоохранение в 2018 году –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99,9 млн.рублей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11" name="Диаграмма 10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962716507"/>
              </p:ext>
            </p:extLst>
          </p:nvPr>
        </p:nvGraphicFramePr>
        <p:xfrm>
          <a:off x="428596" y="1214422"/>
          <a:ext cx="8572560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 descr="IMG_06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1762114"/>
            <a:ext cx="3000396" cy="1809762"/>
          </a:xfrm>
          <a:prstGeom prst="rect">
            <a:avLst/>
          </a:prstGeom>
        </p:spPr>
      </p:pic>
      <p:pic>
        <p:nvPicPr>
          <p:cNvPr id="2050" name="Picture 2" descr="C:\Users\Lebedeva.FU42\Desktop\фото с сайта\565b4e6979c5ff6182e1c4c8500b74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643314"/>
            <a:ext cx="3095616" cy="1816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690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i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социальную политику в 2018 году планируется </a:t>
            </a:r>
            <a:br>
              <a:rPr lang="ru-RU" sz="2400" b="1" i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b="1" i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114,8 млн. рублей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 descr="IMG_55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8486" y="4803379"/>
            <a:ext cx="2995513" cy="2054621"/>
          </a:xfrm>
          <a:prstGeom prst="rect">
            <a:avLst/>
          </a:prstGeom>
        </p:spPr>
      </p:pic>
      <p:pic>
        <p:nvPicPr>
          <p:cNvPr id="6" name="Рисунок 5" descr="P16707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86322"/>
            <a:ext cx="2643174" cy="207167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79512" y="1556792"/>
            <a:ext cx="8964488" cy="3229531"/>
            <a:chOff x="0" y="707659"/>
            <a:chExt cx="6500858" cy="1554884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781967"/>
              <a:ext cx="6500858" cy="148057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72276" y="707659"/>
              <a:ext cx="6356306" cy="14826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 smtClean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 smtClean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В том числе: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1) обеспечение выплат социально-ориентированным некоммерческим организациям  - 11,5 млн. рублей;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2) доплаты к пенсии муниципальным служащим и выплаты почетным гражданам  - 5,4 млн. рублей;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3) выплаты стипендий студентам, заключившим договор о целевом обучении  - 0,5 млн.рублей;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4) обеспечение жильем молодых семей (софинансирование) -1,3 млн. рублей;</a:t>
              </a:r>
            </a:p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5) содержание детей-сирот, оплата труда приемным родителям, осуществление отдельных полномочий по обеспечению выплаты компенсации части родительской платы за присмотр и уход за детьми, посещающими организации, реализующие  общеобразовательную программу дошкольного образования, создание доступной среды для маломобильных групп населения и др.- 96,1 млн. рублей; 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 smtClean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3074" name="Picture 2" descr="C:\Users\Lebedeva.FU42\Desktop\фото с сайта\cb7f9cad6c2bb80ca8a09a9c85fa25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803379"/>
            <a:ext cx="3500462" cy="2054619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899592" y="917104"/>
            <a:ext cx="7704856" cy="7837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Цель: создание условий для оказания социальной поддержки отдельных категорий граждан  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Содержимое 1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Lebedeva.FU42\Desktop\!!!!!!!!!!!!!!!!!!!!!!!!!!!!!\14df02131eec389c0f8f317504f624be.png"/>
          <p:cNvPicPr>
            <a:picLocks noChangeAspect="1" noChangeArrowheads="1"/>
          </p:cNvPicPr>
          <p:nvPr/>
        </p:nvPicPr>
        <p:blipFill>
          <a:blip r:embed="rId2"/>
          <a:srcRect r="8216" b="2625"/>
          <a:stretch>
            <a:fillRect/>
          </a:stretch>
        </p:blipFill>
        <p:spPr bwMode="auto">
          <a:xfrm>
            <a:off x="0" y="0"/>
            <a:ext cx="4589826" cy="3357562"/>
          </a:xfrm>
          <a:prstGeom prst="rect">
            <a:avLst/>
          </a:prstGeom>
          <a:noFill/>
        </p:spPr>
      </p:pic>
      <p:pic>
        <p:nvPicPr>
          <p:cNvPr id="5" name="Рисунок 4" descr="IMG_9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3571876"/>
          </a:xfrm>
          <a:prstGeom prst="rect">
            <a:avLst/>
          </a:prstGeom>
        </p:spPr>
      </p:pic>
      <p:pic>
        <p:nvPicPr>
          <p:cNvPr id="2051" name="Picture 3" descr="C:\Users\Lebedeva\Desktop\Фото НА КРАЙ\81d74eebedf3befad668cd2ea511624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2"/>
            <a:ext cx="5435097" cy="346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10"/>
          <p:cNvGrpSpPr/>
          <p:nvPr/>
        </p:nvGrpSpPr>
        <p:grpSpPr>
          <a:xfrm>
            <a:off x="24056" y="2433190"/>
            <a:ext cx="2786082" cy="1785950"/>
            <a:chOff x="-647726" y="2495546"/>
            <a:chExt cx="2575636" cy="1663068"/>
          </a:xfrm>
          <a:scene3d>
            <a:camera prst="orthographicFront"/>
            <a:lightRig rig="chilly" dir="t"/>
          </a:scene3d>
        </p:grpSpPr>
        <p:sp>
          <p:nvSpPr>
            <p:cNvPr id="12" name="Овал 11"/>
            <p:cNvSpPr/>
            <p:nvPr/>
          </p:nvSpPr>
          <p:spPr>
            <a:xfrm>
              <a:off x="-647726" y="2495546"/>
              <a:ext cx="2575636" cy="1663068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Овал 4"/>
            <p:cNvSpPr/>
            <p:nvPr/>
          </p:nvSpPr>
          <p:spPr>
            <a:xfrm>
              <a:off x="-290536" y="2709860"/>
              <a:ext cx="1821250" cy="11759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Организационное обеспечение 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1,7 млн. рублей</a:t>
              </a:r>
              <a:endParaRPr lang="ru-RU" sz="1400" b="1" kern="1200" cap="none" spc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3" name="Группа 7"/>
          <p:cNvGrpSpPr/>
          <p:nvPr/>
        </p:nvGrpSpPr>
        <p:grpSpPr>
          <a:xfrm>
            <a:off x="3071802" y="1000108"/>
            <a:ext cx="2986805" cy="2475290"/>
            <a:chOff x="2781281" y="1352524"/>
            <a:chExt cx="2986805" cy="2475290"/>
          </a:xfrm>
          <a:scene3d>
            <a:camera prst="orthographicFront"/>
            <a:lightRig rig="chilly" dir="t"/>
          </a:scene3d>
        </p:grpSpPr>
        <p:sp>
          <p:nvSpPr>
            <p:cNvPr id="9" name="Овал 8"/>
            <p:cNvSpPr/>
            <p:nvPr/>
          </p:nvSpPr>
          <p:spPr>
            <a:xfrm>
              <a:off x="2781281" y="1352524"/>
              <a:ext cx="2986805" cy="2475290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Овал 4"/>
            <p:cNvSpPr/>
            <p:nvPr/>
          </p:nvSpPr>
          <p:spPr>
            <a:xfrm>
              <a:off x="3218689" y="1715022"/>
              <a:ext cx="2111989" cy="17502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700" b="1" kern="1200" cap="none" spc="50" dirty="0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Расходы на физическую культуру и спорт в 2018 году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700" b="1" kern="1200" cap="none" spc="50" dirty="0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65,5 млн. рублей</a:t>
              </a:r>
              <a:endParaRPr lang="ru-RU" sz="1700" b="1" kern="1200" cap="none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2050" name="Picture 2" descr="C:\Users\Lebedeva\Desktop\Фото НА КРАЙ\image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14" y="3571876"/>
            <a:ext cx="4536285" cy="328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8"/>
          <p:cNvGrpSpPr/>
          <p:nvPr/>
        </p:nvGrpSpPr>
        <p:grpSpPr>
          <a:xfrm>
            <a:off x="3347864" y="4786322"/>
            <a:ext cx="2961941" cy="1938824"/>
            <a:chOff x="6170592" y="2352677"/>
            <a:chExt cx="2961941" cy="1938824"/>
          </a:xfrm>
          <a:scene3d>
            <a:camera prst="orthographicFront"/>
            <a:lightRig rig="chilly" dir="t"/>
          </a:scene3d>
        </p:grpSpPr>
        <p:sp>
          <p:nvSpPr>
            <p:cNvPr id="20" name="Овал 19"/>
            <p:cNvSpPr/>
            <p:nvPr/>
          </p:nvSpPr>
          <p:spPr>
            <a:xfrm>
              <a:off x="6170592" y="2352677"/>
              <a:ext cx="2961941" cy="1938824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Овал 4"/>
            <p:cNvSpPr/>
            <p:nvPr/>
          </p:nvSpPr>
          <p:spPr>
            <a:xfrm>
              <a:off x="6476613" y="2636611"/>
              <a:ext cx="2094407" cy="13709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Содержание центра физкультурно-массовой работы «Скиф», СДЮШОР «Виктория»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59,7 млн.рублей</a:t>
              </a:r>
              <a:endParaRPr lang="ru-RU" sz="1400" b="1" kern="1200" cap="none" spc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7" name="Группа 13"/>
          <p:cNvGrpSpPr/>
          <p:nvPr/>
        </p:nvGrpSpPr>
        <p:grpSpPr>
          <a:xfrm>
            <a:off x="6182059" y="2214554"/>
            <a:ext cx="2961941" cy="1938824"/>
            <a:chOff x="6042846" y="2281239"/>
            <a:chExt cx="2961941" cy="1938824"/>
          </a:xfrm>
          <a:scene3d>
            <a:camera prst="orthographicFront"/>
            <a:lightRig rig="chilly" dir="t"/>
          </a:scene3d>
        </p:grpSpPr>
        <p:sp>
          <p:nvSpPr>
            <p:cNvPr id="15" name="Овал 14"/>
            <p:cNvSpPr/>
            <p:nvPr/>
          </p:nvSpPr>
          <p:spPr>
            <a:xfrm>
              <a:off x="6042846" y="2281239"/>
              <a:ext cx="2961941" cy="1938824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Овал 4"/>
            <p:cNvSpPr/>
            <p:nvPr/>
          </p:nvSpPr>
          <p:spPr>
            <a:xfrm>
              <a:off x="6476613" y="2636611"/>
              <a:ext cx="2094407" cy="13709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На материально-техническое обеспечение, организацию и проведение районных соревнований и участие в краевых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4,1 млн. рублей</a:t>
              </a:r>
              <a:endParaRPr lang="ru-RU" sz="1400" b="1" kern="1200" cap="none" spc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7204831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41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9690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Программные мероприятия по разделу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«Национальная экономика»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98168244"/>
              </p:ext>
            </p:extLst>
          </p:nvPr>
        </p:nvGraphicFramePr>
        <p:xfrm>
          <a:off x="457200" y="785794"/>
          <a:ext cx="8229600" cy="607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2844" y="1285860"/>
            <a:ext cx="2428892" cy="2143140"/>
          </a:xfrm>
          <a:solidFill>
            <a:schemeClr val="accent4">
              <a:lumMod val="60000"/>
              <a:lumOff val="40000"/>
            </a:schemeClr>
          </a:solidFill>
          <a:ln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обеспечение деятельности МБУ «Единая служба заказчика» и управления капитального строительства запланировано</a:t>
            </a:r>
            <a:br>
              <a:rPr lang="ru-RU" sz="13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3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14,1 млн. рублей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1300" dirty="0" smtClean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3" name="Рисунок 12" descr="stock-vector-illustration-of-a-smiley-wearing-a-hard-hat-1124466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1115175" cy="114491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643174" y="1285860"/>
            <a:ext cx="2000264" cy="21431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приобретение квартир приглашенным врачам специалистам и жилья детям-сиротам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31,4 млн. рублей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357290" y="285728"/>
            <a:ext cx="7300906" cy="8572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жилищно–коммунальное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хозяйство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2018 году </a:t>
            </a: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составят 66,4 млн. рублей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714876" y="1285860"/>
            <a:ext cx="2000264" cy="21431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реконструкцию магистрального водопровода на территории Темрюкского района 15,3 млн. рублей </a:t>
            </a:r>
          </a:p>
          <a:p>
            <a:pPr marL="0" marR="0" lvl="0" indent="0" algn="ctr" defTabSz="9144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786578" y="1285860"/>
            <a:ext cx="2000264" cy="21431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Программные мероприятия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5,6 млн. рублей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latinLnBrk="0" hangingPunct="1">
              <a:spcAft>
                <a:spcPts val="0"/>
              </a:spcAft>
              <a:buFontTx/>
              <a:buNone/>
              <a:defRPr/>
            </a:pPr>
            <a:endParaRPr lang="ru-RU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0658" name="Picture 2" descr="C:\Users\Lebedeva.FU42\Desktop\IMG_7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429000"/>
            <a:ext cx="4429156" cy="3143272"/>
          </a:xfrm>
          <a:prstGeom prst="rect">
            <a:avLst/>
          </a:prstGeom>
          <a:noFill/>
        </p:spPr>
      </p:pic>
      <p:pic>
        <p:nvPicPr>
          <p:cNvPr id="1026" name="Picture 2" descr="C:\Users\Lebedeva.FU42\Desktop\!!!!!!!!!!!!!!!!!!!!!!!!!!!!!\IMG_45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1" y="3429001"/>
            <a:ext cx="4500625" cy="31432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83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285860"/>
          </a:xfrm>
          <a:gradFill>
            <a:gsLst>
              <a:gs pos="28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Расходы по отрасли «Национальная безопасность и правоохранительная деятельность» -</a:t>
            </a:r>
            <a:b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18,3 млн.рублей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Содержимое 3" descr="1501230020ng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lum bright="24000" contrast="-48000"/>
          </a:blip>
          <a:stretch>
            <a:fillRect/>
          </a:stretch>
        </p:blipFill>
        <p:spPr>
          <a:xfrm>
            <a:off x="142844" y="1357298"/>
            <a:ext cx="5000660" cy="292146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" name="Рисунок 5" descr="1502110001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357298"/>
            <a:ext cx="3857652" cy="2571768"/>
          </a:xfrm>
          <a:prstGeom prst="rect">
            <a:avLst/>
          </a:prstGeom>
        </p:spPr>
      </p:pic>
      <p:pic>
        <p:nvPicPr>
          <p:cNvPr id="7" name="Рисунок 6" descr="112edds.jpg"/>
          <p:cNvPicPr>
            <a:picLocks noChangeAspect="1"/>
          </p:cNvPicPr>
          <p:nvPr/>
        </p:nvPicPr>
        <p:blipFill>
          <a:blip r:embed="rId4" cstate="print">
            <a:lum bright="8000" contrast="-30000"/>
          </a:blip>
          <a:stretch>
            <a:fillRect/>
          </a:stretch>
        </p:blipFill>
        <p:spPr>
          <a:xfrm>
            <a:off x="4373409" y="3857628"/>
            <a:ext cx="4619871" cy="2595564"/>
          </a:xfrm>
          <a:prstGeom prst="rect">
            <a:avLst/>
          </a:prstGeom>
        </p:spPr>
      </p:pic>
      <p:pic>
        <p:nvPicPr>
          <p:cNvPr id="9" name="Рисунок 8" descr="51cb3170-6dae-b8a3-6dae-b8ac0290aedb.photo.0.jpg"/>
          <p:cNvPicPr>
            <a:picLocks noChangeAspect="1"/>
          </p:cNvPicPr>
          <p:nvPr/>
        </p:nvPicPr>
        <p:blipFill>
          <a:blip r:embed="rId5" cstate="print">
            <a:lum bright="6000" contrast="-16000"/>
          </a:blip>
          <a:stretch>
            <a:fillRect/>
          </a:stretch>
        </p:blipFill>
        <p:spPr>
          <a:xfrm>
            <a:off x="142844" y="4071942"/>
            <a:ext cx="4214842" cy="2357454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983640573"/>
              </p:ext>
            </p:extLst>
          </p:nvPr>
        </p:nvGraphicFramePr>
        <p:xfrm>
          <a:off x="1357290" y="1397000"/>
          <a:ext cx="6262710" cy="4389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534696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3347864" y="4007066"/>
            <a:ext cx="2343627" cy="2014486"/>
            <a:chOff x="660238" y="1697848"/>
            <a:chExt cx="2959062" cy="263367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Овал 11"/>
            <p:cNvSpPr/>
            <p:nvPr/>
          </p:nvSpPr>
          <p:spPr>
            <a:xfrm>
              <a:off x="660238" y="1697848"/>
              <a:ext cx="2959062" cy="2633672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alpha val="29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Овал 4"/>
            <p:cNvSpPr/>
            <p:nvPr/>
          </p:nvSpPr>
          <p:spPr>
            <a:xfrm>
              <a:off x="1252050" y="2290425"/>
              <a:ext cx="1775437" cy="144851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  <a:effectLst/>
                </a:rPr>
                <a:t>Закупка материального резерва – 1,3 </a:t>
              </a:r>
              <a:r>
                <a:rPr lang="ru-RU" sz="1400" b="1" kern="1200" cap="none" spc="0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  <a:effectLst/>
                </a:rPr>
                <a:t>млн.рублей</a:t>
              </a:r>
              <a:endParaRPr lang="ru-RU" sz="16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3020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2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Расходы по разделу «Общегосударственные вопросы»</a:t>
            </a:r>
            <a:endParaRPr lang="ru-RU" sz="28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AutoShape 6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500034" y="1357298"/>
            <a:ext cx="3114668" cy="1042981"/>
          </a:xfrm>
          <a:prstGeom prst="rightArrowCallout">
            <a:avLst>
              <a:gd name="adj1" fmla="val 30779"/>
              <a:gd name="adj2" fmla="val 61558"/>
              <a:gd name="adj3" fmla="val 27520"/>
              <a:gd name="adj4" fmla="val 6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 lnSpcReduction="10000"/>
          </a:bodyPr>
          <a:lstStyle/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Муниципальная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программа  «Эффективное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муниципальное управление» -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152,8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млн. рублей 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3714744" y="1357298"/>
            <a:ext cx="5072098" cy="107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r>
              <a:rPr lang="ru-RU" altLang="ru-RU" sz="1200" dirty="0" smtClean="0">
                <a:cs typeface="Times New Roman" pitchFamily="18" charset="0"/>
              </a:rPr>
              <a:t>- расходы на содержание органов местного самоуправления</a:t>
            </a: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; 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р</a:t>
            </a: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асходы на </a:t>
            </a:r>
            <a:r>
              <a:rPr lang="ru-RU" altLang="ru-RU" sz="1200" dirty="0" smtClean="0">
                <a:cs typeface="Times New Roman" pitchFamily="18" charset="0"/>
              </a:rPr>
              <a:t>материально-техническое обеспечение администрации</a:t>
            </a: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; 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r>
              <a:rPr lang="ru-RU" altLang="ru-RU" sz="1200" b="0" dirty="0">
                <a:solidFill>
                  <a:schemeClr val="tx1"/>
                </a:solidFill>
                <a:effectLst/>
                <a:cs typeface="Times New Roman" pitchFamily="18" charset="0"/>
              </a:rPr>
              <a:t>- </a:t>
            </a:r>
            <a:r>
              <a:rPr lang="ru-RU" altLang="ru-RU" sz="1200" dirty="0" smtClean="0">
                <a:cs typeface="Times New Roman" pitchFamily="18" charset="0"/>
              </a:rPr>
              <a:t>р</a:t>
            </a: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асходы на </a:t>
            </a:r>
            <a:r>
              <a:rPr lang="ru-RU" altLang="ru-RU" sz="1200" dirty="0" smtClean="0">
                <a:cs typeface="Times New Roman" pitchFamily="18" charset="0"/>
              </a:rPr>
              <a:t>обеспечение ведения бухгалтерского учета.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6" name="AutoShape 6"/>
          <p:cNvSpPr txBox="1">
            <a:spLocks noChangeArrowheads="1"/>
          </p:cNvSpPr>
          <p:nvPr/>
        </p:nvSpPr>
        <p:spPr bwMode="auto">
          <a:xfrm>
            <a:off x="500034" y="2500306"/>
            <a:ext cx="3186106" cy="1328733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«Информирование населения о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деятельности администрации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 МО Темрюкский район в СМИ»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2,6 млн.рублей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714744" y="2500306"/>
            <a:ext cx="5072098" cy="135732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информирование населения района о деятельности исполнительных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и представительных органов местного самоуправления в электронных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СМИ (телевидение, радио, интернет);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услуги типографии по изготовлению газеты, приобретение </a:t>
            </a:r>
          </a:p>
          <a:p>
            <a:r>
              <a:rPr lang="ru-RU" altLang="ru-RU" sz="1200" dirty="0">
                <a:cs typeface="Times New Roman" pitchFamily="18" charset="0"/>
              </a:rPr>
              <a:t>к</a:t>
            </a:r>
            <a:r>
              <a:rPr lang="ru-RU" altLang="ru-RU" sz="1200" dirty="0" smtClean="0">
                <a:cs typeface="Times New Roman" pitchFamily="18" charset="0"/>
              </a:rPr>
              <a:t>вадрокоптера;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- организация подписки администрации МОТР на периодические издания.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8" name="AutoShape 6"/>
          <p:cNvSpPr txBox="1">
            <a:spLocks noChangeArrowheads="1"/>
          </p:cNvSpPr>
          <p:nvPr/>
        </p:nvSpPr>
        <p:spPr bwMode="auto">
          <a:xfrm>
            <a:off x="500034" y="3929066"/>
            <a:ext cx="3186106" cy="1357322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«Развитие информационного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общества и формирование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электронного правительства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в Темрюкском районе» –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10,9 млн.рублей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714744" y="3929066"/>
            <a:ext cx="5072098" cy="135732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подключение к системе межведомственного взаимодействия;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обслуживание правовой системы "Гарант";</a:t>
            </a:r>
          </a:p>
          <a:p>
            <a:pPr>
              <a:buFontTx/>
              <a:buChar char="-"/>
            </a:pP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lang="ru-RU" altLang="ru-RU" sz="1200" dirty="0" smtClean="0">
                <a:cs typeface="Times New Roman" pitchFamily="18" charset="0"/>
              </a:rPr>
              <a:t>организация защиты рабочих мест антивирусными программами;</a:t>
            </a:r>
          </a:p>
          <a:p>
            <a:pPr>
              <a:buFontTx/>
              <a:buChar char="-"/>
            </a:pP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lang="ru-RU" altLang="ru-RU" sz="1200" dirty="0" smtClean="0">
                <a:cs typeface="Times New Roman" pitchFamily="18" charset="0"/>
              </a:rPr>
              <a:t>организация защиты рабочих мест лицензионным программным 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обеспечением.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10" name="AutoShape 6"/>
          <p:cNvSpPr txBox="1">
            <a:spLocks noChangeArrowheads="1"/>
          </p:cNvSpPr>
          <p:nvPr/>
        </p:nvSpPr>
        <p:spPr bwMode="auto">
          <a:xfrm>
            <a:off x="500034" y="5357826"/>
            <a:ext cx="3186106" cy="1357322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marR="0" lvl="0" indent="-342900" algn="ctr" defTabSz="914400" eaLnBrk="1" latinLnBrk="0" hangingPunct="1">
              <a:lnSpc>
                <a:spcPct val="10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lang="ru-RU" altLang="ru-RU" sz="1200" dirty="0" smtClean="0">
                <a:cs typeface="Times New Roman" pitchFamily="18" charset="0"/>
              </a:rPr>
              <a:t>Муниципальная </a:t>
            </a:r>
          </a:p>
          <a:p>
            <a:pPr marL="342900" lvl="0" indent="-342900" algn="ctr"/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/>
            <a:r>
              <a:rPr lang="ru-RU" altLang="ru-RU" sz="1200" dirty="0" smtClean="0">
                <a:cs typeface="Times New Roman" pitchFamily="18" charset="0"/>
              </a:rPr>
              <a:t>«Муниципальная политика и </a:t>
            </a:r>
          </a:p>
          <a:p>
            <a:pPr marL="342900" lvl="0" indent="-342900" algn="ctr"/>
            <a:r>
              <a:rPr lang="ru-RU" altLang="ru-RU" sz="1200" dirty="0" smtClean="0">
                <a:cs typeface="Times New Roman" pitchFamily="18" charset="0"/>
              </a:rPr>
              <a:t>развитие гражданского </a:t>
            </a:r>
          </a:p>
          <a:p>
            <a:pPr marL="342900" lvl="0" indent="-342900" algn="ctr"/>
            <a:r>
              <a:rPr lang="ru-RU" altLang="ru-RU" sz="1200" dirty="0" smtClean="0">
                <a:cs typeface="Times New Roman" pitchFamily="18" charset="0"/>
              </a:rPr>
              <a:t>общества» - 2,2 млн.рублей </a:t>
            </a:r>
            <a:endParaRPr lang="ru-RU" altLang="ru-RU" sz="1200" dirty="0">
              <a:cs typeface="Times New Roman" pitchFamily="18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3714744" y="5572140"/>
            <a:ext cx="5072098" cy="10001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официальные и профессиональные праздники, памятные даты, 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поздравления;</a:t>
            </a:r>
          </a:p>
          <a:p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- развитие архивного дела.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500034" y="142852"/>
            <a:ext cx="3178851" cy="1571636"/>
          </a:xfrm>
          <a:prstGeom prst="rightArrowCallout">
            <a:avLst>
              <a:gd name="adj1" fmla="val 30779"/>
              <a:gd name="adj2" fmla="val 61558"/>
              <a:gd name="adj3" fmla="val 27520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 fontScale="85000" lnSpcReduction="20000"/>
          </a:bodyPr>
          <a:lstStyle/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Муниципальная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программа  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«Управление и контроль за 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муниципальным имуществом и 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земельными ресурсами на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территории МО 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Темрюкский район» -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1,6 млн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рублей 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3714744" y="142852"/>
            <a:ext cx="5072098" cy="157163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sz="1200" dirty="0">
                <a:cs typeface="Times New Roman" pitchFamily="18" charset="0"/>
              </a:rPr>
              <a:t>-</a:t>
            </a:r>
            <a:r>
              <a:rPr lang="ru-RU" altLang="ru-RU" sz="1200" dirty="0" smtClean="0">
                <a:cs typeface="Times New Roman" pitchFamily="18" charset="0"/>
              </a:rPr>
              <a:t> осуществление технической инвентаризации недвижимого имущества;</a:t>
            </a:r>
          </a:p>
          <a:p>
            <a:pPr>
              <a:buFontTx/>
              <a:buChar char="-"/>
            </a:pP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lang="ru-RU" altLang="ru-RU" sz="1200" dirty="0" smtClean="0">
                <a:cs typeface="Times New Roman" pitchFamily="18" charset="0"/>
              </a:rPr>
              <a:t>проведение оценки рыночной стоимости, размера арендной платы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муниципального имущества и земельных участков;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усовершенствование системы учета и использования муниципального 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имущества.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6" name="AutoShape 6"/>
          <p:cNvSpPr txBox="1">
            <a:spLocks noChangeArrowheads="1"/>
          </p:cNvSpPr>
          <p:nvPr/>
        </p:nvSpPr>
        <p:spPr bwMode="auto">
          <a:xfrm>
            <a:off x="500034" y="1785927"/>
            <a:ext cx="3186106" cy="1143007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«Развитие экономики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в Темрюкском районе»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2,6 млн.рублей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714744" y="1785926"/>
            <a:ext cx="5072098" cy="114300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sz="1200" dirty="0" smtClean="0">
                <a:cs typeface="Times New Roman" pitchFamily="18" charset="0"/>
              </a:rPr>
              <a:t>- содержание МКУ «Муниципальный заказ».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8" name="AutoShape 6"/>
          <p:cNvSpPr txBox="1">
            <a:spLocks noChangeArrowheads="1"/>
          </p:cNvSpPr>
          <p:nvPr/>
        </p:nvSpPr>
        <p:spPr bwMode="auto">
          <a:xfrm>
            <a:off x="500034" y="4286256"/>
            <a:ext cx="3186106" cy="1214446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«Развитие муниципальной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службы в администрации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МО ТР» –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150,0 тыс.рублей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714744" y="4286256"/>
            <a:ext cx="5072098" cy="107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подготовка, переподготовка, повышение квалификации муниципальных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служащих.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10" name="AutoShape 6"/>
          <p:cNvSpPr txBox="1">
            <a:spLocks noChangeArrowheads="1"/>
          </p:cNvSpPr>
          <p:nvPr/>
        </p:nvSpPr>
        <p:spPr bwMode="auto">
          <a:xfrm>
            <a:off x="500034" y="5572140"/>
            <a:ext cx="3186106" cy="1143008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«Улучшение условий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охраны труда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в МОТР» - 142,1 тыс.рублей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3714744" y="5643578"/>
            <a:ext cx="5072098" cy="10001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п</a:t>
            </a: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роведение специальной оценки условий труда;</a:t>
            </a:r>
          </a:p>
          <a:p>
            <a:pPr>
              <a:buFontTx/>
              <a:buChar char="-"/>
            </a:pP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 проведение обучения работников по охране труда.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13" name="AutoShape 6"/>
          <p:cNvSpPr txBox="1">
            <a:spLocks noChangeArrowheads="1"/>
          </p:cNvSpPr>
          <p:nvPr/>
        </p:nvSpPr>
        <p:spPr bwMode="auto">
          <a:xfrm>
            <a:off x="500034" y="3071810"/>
            <a:ext cx="3186106" cy="1143008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«Управление муниципальными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финансами – 16,7 млн.рублей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3714744" y="3071810"/>
            <a:ext cx="5072098" cy="107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содержание Финансового управления администрации МО ТР.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14348" y="404664"/>
            <a:ext cx="7858180" cy="612068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Задачи при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формировании 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                      районного бюджета на 2018 год</a:t>
            </a:r>
          </a:p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и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imes New Roman" panose="02020603050405020304" pitchFamily="18" charset="0"/>
              </a:rPr>
              <a:t> на плановый период 2019 и 2020 годов:</a:t>
            </a:r>
          </a:p>
          <a:p>
            <a:pPr algn="ctr"/>
            <a:endParaRPr lang="ru-RU" sz="28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полное финансовое обеспечение общественно-политических </a:t>
            </a:r>
            <a:r>
              <a:rPr lang="ru-RU" sz="2600" b="1" dirty="0" err="1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приорите-тов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ru-RU" sz="2600" b="1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развития </a:t>
            </a:r>
            <a:r>
              <a:rPr lang="ru-RU" sz="2600" b="1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района</a:t>
            </a:r>
          </a:p>
          <a:p>
            <a:pPr algn="just"/>
            <a:endParaRPr lang="ru-RU" sz="2600" b="1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обеспечение сбалансированности и устойчивости бюджета;</a:t>
            </a:r>
          </a:p>
          <a:p>
            <a:pPr algn="just"/>
            <a:endParaRPr lang="ru-RU" sz="2600" b="1" dirty="0" smtClean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1027" name="Picture 3" descr="\\Server25\ОБЩИЕ ДОКУМЕНТЫ\Бюджет\СЕССИИ 2015\ПРОЕКТ РЕШЕНИЯ О БЮДЖЕТЕ на 2016 год\Доклад о бюджете 2016\смайлы\ccaba0528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2023454" cy="1343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61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631844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Поддержка поселений муниципального образования Темрюкский район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AutoShape 56"/>
          <p:cNvSpPr>
            <a:spLocks noChangeArrowheads="1"/>
          </p:cNvSpPr>
          <p:nvPr/>
        </p:nvSpPr>
        <p:spPr bwMode="auto">
          <a:xfrm>
            <a:off x="142844" y="1571612"/>
            <a:ext cx="8858312" cy="1500198"/>
          </a:xfrm>
          <a:prstGeom prst="downArrowCallout">
            <a:avLst>
              <a:gd name="adj1" fmla="val 49469"/>
              <a:gd name="adj2" fmla="val 55755"/>
              <a:gd name="adj3" fmla="val 16667"/>
              <a:gd name="adj4" fmla="val 66667"/>
            </a:avLst>
          </a:prstGeom>
          <a:gradFill rotWithShape="1">
            <a:gsLst>
              <a:gs pos="0">
                <a:srgbClr val="99CCFF"/>
              </a:gs>
              <a:gs pos="50000">
                <a:srgbClr val="F1F8F9"/>
              </a:gs>
              <a:gs pos="100000">
                <a:srgbClr val="99CCFF"/>
              </a:gs>
            </a:gsLst>
            <a:lin ang="5400000" scaled="1"/>
          </a:gradFill>
          <a:ln w="12700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ru-RU" sz="1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ln w="190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Дополнительно в бюджеты поселений в 2018 году </a:t>
            </a:r>
          </a:p>
          <a:p>
            <a:pPr algn="ctr"/>
            <a:r>
              <a:rPr lang="ru-RU" altLang="ru-RU" sz="2000" b="1" dirty="0" smtClean="0">
                <a:ln w="190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будет направлено:</a:t>
            </a:r>
            <a:endParaRPr lang="ru-RU" altLang="ru-RU" sz="2000" b="1" dirty="0">
              <a:ln w="1905">
                <a:solidFill>
                  <a:schemeClr val="tx2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  <a:p>
            <a:pPr algn="ctr"/>
            <a:endParaRPr lang="ru-RU" altLang="ru-RU" sz="1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90685448"/>
              </p:ext>
            </p:extLst>
          </p:nvPr>
        </p:nvGraphicFramePr>
        <p:xfrm>
          <a:off x="2428860" y="3000372"/>
          <a:ext cx="4500594" cy="35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smiley-с-ш-япой-ип-омом-гра-ации-415859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6422" y="3786190"/>
            <a:ext cx="1964546" cy="1571636"/>
          </a:xfrm>
          <a:prstGeom prst="rect">
            <a:avLst/>
          </a:prstGeom>
        </p:spPr>
      </p:pic>
      <p:pic>
        <p:nvPicPr>
          <p:cNvPr id="11" name="Рисунок 10" descr="герб Темрюкского район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58148" y="142852"/>
            <a:ext cx="1143008" cy="140938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58259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бюджета муниципального образования Темрюкский район  на  2018 год</a:t>
            </a:r>
            <a:endParaRPr lang="ru-RU" sz="1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639260"/>
              </p:ext>
            </p:extLst>
          </p:nvPr>
        </p:nvGraphicFramePr>
        <p:xfrm>
          <a:off x="285720" y="1000110"/>
          <a:ext cx="8572560" cy="5214972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4244648"/>
                <a:gridCol w="2163956"/>
                <a:gridCol w="2163956"/>
              </a:tblGrid>
              <a:tr h="5909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расходов на 2018 год, тыс. рублей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Удельный вес,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4221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расходов: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</a:t>
                      </a: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251 729,0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1744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205 791,4</a:t>
                      </a:r>
                      <a:endParaRPr lang="ru-RU" sz="1600" kern="1200" dirty="0" smtClean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9,14</a:t>
                      </a:r>
                      <a:endParaRPr lang="ru-RU" sz="1600" kern="1200" dirty="0" smtClean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5771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</a:t>
                      </a: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правоохранительная деятельность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18 304,7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0,81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4221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</a:t>
                      </a: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экономика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 </a:t>
                      </a: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293,9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1,57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4221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66 386,0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2,95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3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600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1 102,7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0,04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3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</a:t>
                      </a: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529 976,4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67,95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52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r>
                        <a:rPr lang="ru-RU" sz="1600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кинематография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78 482,5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3,48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3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Здравоохранение 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99 883,8</a:t>
                      </a:r>
                      <a:endParaRPr lang="ru-RU" sz="1600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4,44</a:t>
                      </a:r>
                      <a:endParaRPr lang="ru-RU" sz="1600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4221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114 803,9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5,1</a:t>
                      </a:r>
                      <a:r>
                        <a:rPr lang="ru-RU" sz="1600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3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65 522,6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2,91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3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Межбюджетные </a:t>
                      </a: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трансферты 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36 181,1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1,61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bedeva\Desktop\Фото НА КРАЙ\3_1edba5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внимание!</a:t>
            </a:r>
            <a:endParaRPr lang="ru-RU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251520" y="260648"/>
            <a:ext cx="8606760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ОСНОВНЫЕ ПАРАМЕТРЫ БЮДЖЕТА</a:t>
            </a:r>
            <a:br>
              <a:rPr lang="ru-RU" sz="2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муниципального образования Темрюкский район, млн. рублей</a:t>
            </a:r>
            <a:r>
              <a:rPr lang="ru-RU" sz="22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 </a:t>
            </a:r>
            <a:endParaRPr lang="ru-RU" sz="22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16475" name="Group 9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58531314"/>
              </p:ext>
            </p:extLst>
          </p:nvPr>
        </p:nvGraphicFramePr>
        <p:xfrm>
          <a:off x="323528" y="1628800"/>
          <a:ext cx="8534752" cy="430252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641158"/>
                <a:gridCol w="911972"/>
                <a:gridCol w="885486"/>
                <a:gridCol w="974488"/>
                <a:gridCol w="885899"/>
                <a:gridCol w="974488"/>
                <a:gridCol w="620129"/>
                <a:gridCol w="531539"/>
                <a:gridCol w="531539"/>
                <a:gridCol w="578054"/>
              </a:tblGrid>
              <a:tr h="36004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Наименование</a:t>
                      </a: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показателя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latin typeface="Palatino Linotype" panose="02040502050505030304" pitchFamily="18" charset="0"/>
                        </a:rPr>
                        <a:t>2016</a:t>
                      </a:r>
                    </a:p>
                    <a:p>
                      <a:pPr algn="ctr" rtl="0" fontAlgn="ctr"/>
                      <a:r>
                        <a:rPr lang="ru-RU" sz="1600" b="1" u="none" strike="noStrike" dirty="0" smtClean="0">
                          <a:latin typeface="Palatino Linotype" panose="02040502050505030304" pitchFamily="18" charset="0"/>
                        </a:rPr>
                        <a:t>год </a:t>
                      </a:r>
                      <a:endParaRPr lang="ru-RU" sz="1600" b="1" u="none" strike="noStrike" dirty="0"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600" b="1" u="none" strike="noStrike" dirty="0" smtClean="0">
                          <a:latin typeface="Palatino Linotype" panose="02040502050505030304" pitchFamily="18" charset="0"/>
                        </a:rPr>
                        <a:t>факт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latin typeface="Palatino Linotype" panose="02040502050505030304" pitchFamily="18" charset="0"/>
                        </a:rPr>
                        <a:t>2017</a:t>
                      </a:r>
                    </a:p>
                    <a:p>
                      <a:pPr algn="ctr" rtl="0" fontAlgn="ctr"/>
                      <a:r>
                        <a:rPr lang="ru-RU" sz="1400" b="1" u="none" strike="noStrike" dirty="0" smtClean="0">
                          <a:latin typeface="Palatino Linotype" panose="02040502050505030304" pitchFamily="18" charset="0"/>
                        </a:rPr>
                        <a:t>год </a:t>
                      </a:r>
                      <a:endParaRPr lang="ru-RU" sz="1400" b="1" u="none" strike="noStrike" dirty="0"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план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на 01.10.17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latin typeface="Palatino Linotype" panose="02040502050505030304" pitchFamily="18" charset="0"/>
                        </a:rPr>
                        <a:t>2018</a:t>
                      </a:r>
                    </a:p>
                    <a:p>
                      <a:pPr algn="ctr" rtl="0" fontAlgn="ctr"/>
                      <a:r>
                        <a:rPr lang="ru-RU" sz="1600" b="1" u="none" strike="noStrike" dirty="0" smtClean="0">
                          <a:latin typeface="Palatino Linotype" panose="02040502050505030304" pitchFamily="18" charset="0"/>
                        </a:rPr>
                        <a:t>год </a:t>
                      </a:r>
                      <a:endParaRPr lang="ru-RU" sz="1600" b="1" u="none" strike="noStrike" dirty="0"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600" b="1" u="none" strike="noStrike" dirty="0" smtClean="0">
                          <a:latin typeface="Palatino Linotype" panose="02040502050505030304" pitchFamily="18" charset="0"/>
                        </a:rPr>
                        <a:t>проект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latin typeface="Palatino Linotype" panose="02040502050505030304" pitchFamily="18" charset="0"/>
                        </a:rPr>
                        <a:t>Плановый период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latin typeface="Palatino Linotype" panose="02040502050505030304" pitchFamily="18" charset="0"/>
                        </a:rPr>
                        <a:t>Динамика,%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936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latin typeface="Palatino Linotype" panose="02040502050505030304" pitchFamily="18" charset="0"/>
                        </a:rPr>
                        <a:t>2019</a:t>
                      </a:r>
                    </a:p>
                    <a:p>
                      <a:pPr algn="ctr" rtl="0" fontAlgn="ctr"/>
                      <a:r>
                        <a:rPr lang="ru-RU" sz="1600" b="1" u="none" strike="noStrike" dirty="0" smtClean="0">
                          <a:latin typeface="Palatino Linotype" panose="0204050205050503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latin typeface="Palatino Linotype" panose="02040502050505030304" pitchFamily="18" charset="0"/>
                        </a:rPr>
                        <a:t>2020</a:t>
                      </a:r>
                    </a:p>
                    <a:p>
                      <a:pPr algn="ctr" rtl="0" fontAlgn="ctr"/>
                      <a:r>
                        <a:rPr lang="ru-RU" sz="1600" b="1" u="none" strike="noStrike" dirty="0" smtClean="0">
                          <a:latin typeface="Palatino Linotype" panose="0204050205050503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2017/ 2016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Palatino Linotype" panose="02040502050505030304" pitchFamily="18" charset="0"/>
                        </a:rPr>
                        <a:t>2018/</a:t>
                      </a:r>
                      <a:r>
                        <a:rPr lang="ru-RU" sz="1400" b="1" baseline="0" dirty="0" smtClean="0">
                          <a:latin typeface="Palatino Linotype" panose="02040502050505030304" pitchFamily="18" charset="0"/>
                        </a:rPr>
                        <a:t> 2017</a:t>
                      </a:r>
                      <a:endParaRPr lang="ru-RU" sz="1400" b="1" dirty="0"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Palatino Linotype" panose="02040502050505030304" pitchFamily="18" charset="0"/>
                        </a:rPr>
                        <a:t>2019/ 2018</a:t>
                      </a:r>
                      <a:endParaRPr lang="ru-RU" sz="1400" b="1" dirty="0"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Palatino Linotype" panose="02040502050505030304" pitchFamily="18" charset="0"/>
                        </a:rPr>
                        <a:t>2020/ 2019</a:t>
                      </a:r>
                      <a:endParaRPr lang="ru-RU" sz="1400" b="1" dirty="0"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510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u="none" strike="noStrike" dirty="0">
                          <a:latin typeface="Palatino Linotype" panose="02040502050505030304" pitchFamily="18" charset="0"/>
                        </a:rPr>
                        <a:t>ДОХОДЫ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2 456,1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2 091,0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2 251,7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2 111,2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2 129,9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85,1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107,7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93,8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100,9</a:t>
                      </a:r>
                    </a:p>
                  </a:txBody>
                  <a:tcPr marL="9525" marR="9525" marT="9525" marB="0" anchor="ctr"/>
                </a:tc>
              </a:tr>
              <a:tr h="6685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-налоговые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1 150,8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940,1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1 216,4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1 109,4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1 115,4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81,7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129,4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91,2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100,5</a:t>
                      </a:r>
                    </a:p>
                  </a:txBody>
                  <a:tcPr marL="9525" marR="9525" marT="9525" marB="0" anchor="ctr"/>
                </a:tc>
              </a:tr>
              <a:tr h="5912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 -безвозмездные     поступления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1 305,3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1 150,9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1 035,3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1 001,8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1 014,5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88,2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90,0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96,8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101,3</a:t>
                      </a:r>
                    </a:p>
                  </a:txBody>
                  <a:tcPr marL="9525" marR="9525" marT="9525" marB="0" anchor="ctr"/>
                </a:tc>
              </a:tr>
              <a:tr h="5928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u="none" strike="noStrike" dirty="0">
                          <a:latin typeface="Palatino Linotype" panose="02040502050505030304" pitchFamily="18" charset="0"/>
                        </a:rPr>
                        <a:t>РАСХОДЫ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2 235,1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2 324,1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2 251,7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2 111,2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2 129,9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104,0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96,9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93,8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100,9</a:t>
                      </a:r>
                    </a:p>
                  </a:txBody>
                  <a:tcPr marL="9525" marR="9525" marT="9525" marB="0" anchor="ctr"/>
                </a:tc>
              </a:tr>
              <a:tr h="3147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ДЕФИЦИТ (-),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857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+221,0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-233,1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-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ПРОФИЦИТ (+)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857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2050" name="Picture 2" descr="\\Server25\ОБЩИЕ ДОКУМЕНТЫ\Бюджет\СЕССИИ 2015\ПРОЕКТ РЕШЕНИЯ О БЮДЖЕТЕ на 2016 год\Доклад о бюджете 2016\смайлы\610456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59150"/>
            <a:ext cx="1512168" cy="1360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5042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\\Server25\ОБЩИЕ ДОКУМЕНТЫ\Бюджет\СЕССИИ 2015\ПРОЕКТ РЕШЕНИЯ О БЮДЖЕТЕ на 2016 год\Доклад о бюджете 2016\смайлы\0_b0e94_13b90ca3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492896"/>
            <a:ext cx="2204325" cy="2160240"/>
          </a:xfrm>
          <a:prstGeom prst="rect">
            <a:avLst/>
          </a:prstGeom>
          <a:noFill/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51520" y="260648"/>
            <a:ext cx="860676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Структура налоговых и неналоговых доходов</a:t>
            </a:r>
            <a:b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бюджета муниципального образования Темрюкский район</a:t>
            </a:r>
          </a:p>
          <a:p>
            <a:pPr algn="ctr"/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2018</a:t>
            </a:r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 году, %</a:t>
            </a:r>
            <a:endParaRPr lang="ru-RU" sz="18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040822911"/>
              </p:ext>
            </p:extLst>
          </p:nvPr>
        </p:nvGraphicFramePr>
        <p:xfrm>
          <a:off x="395536" y="1243019"/>
          <a:ext cx="6840760" cy="5092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221516" y="1266713"/>
            <a:ext cx="3636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Н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алоговые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доходы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– 86,4%,</a:t>
            </a:r>
          </a:p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Неналоговые доходы -13,6%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18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51520" y="116632"/>
            <a:ext cx="860676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Объем поступлений налоговых и неналоговых доходов, тыс. рублей </a:t>
            </a:r>
            <a:endParaRPr lang="ru-RU" sz="18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33265"/>
              </p:ext>
            </p:extLst>
          </p:nvPr>
        </p:nvGraphicFramePr>
        <p:xfrm>
          <a:off x="179514" y="485964"/>
          <a:ext cx="8706550" cy="6154544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872206"/>
                <a:gridCol w="792088"/>
                <a:gridCol w="720080"/>
                <a:gridCol w="792088"/>
                <a:gridCol w="792088"/>
                <a:gridCol w="792088"/>
                <a:gridCol w="792088"/>
                <a:gridCol w="576064"/>
                <a:gridCol w="576064"/>
                <a:gridCol w="504056"/>
                <a:gridCol w="497640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2016 год (отчет)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2017 год 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(план на 01.10.17)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2017 год оценка </a:t>
                      </a:r>
                      <a:r>
                        <a:rPr lang="ru-RU" sz="95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ожидаемого</a:t>
                      </a:r>
                      <a:endParaRPr lang="ru-RU" sz="95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 (проект)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 (проект)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 (проект)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оценка 2017/ факт 2016, %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2018/ оценка 2017, %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2019/ 2018, %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2020/ 2019, %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Налог на прибыль организаций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112 514,4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157005,9 </a:t>
                      </a:r>
                      <a:endParaRPr lang="ru-RU" sz="1000" b="1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178 056,0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186 332,1</a:t>
                      </a:r>
                      <a:endParaRPr lang="ru-RU" sz="1000" b="1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142 952,3</a:t>
                      </a:r>
                      <a:endParaRPr lang="ru-RU" sz="1000" b="1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123 385,0</a:t>
                      </a:r>
                      <a:endParaRPr lang="ru-RU" sz="1000" b="1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158,3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104,6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76,7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86,3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НДФЛ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644 358,7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523860,5 </a:t>
                      </a:r>
                      <a:endParaRPr lang="ru-RU" sz="1000" b="1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698 638,6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740 557,0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658 344,0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664 927,0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108,4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106,0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88,9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101,0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Акцизы на нефтепродукты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624,7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419,9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419,9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405,8 </a:t>
                      </a:r>
                      <a:endParaRPr lang="ru-RU" sz="1000" b="1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455,9 </a:t>
                      </a:r>
                      <a:endParaRPr lang="ru-RU" sz="1000" b="1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454,8 </a:t>
                      </a:r>
                      <a:endParaRPr lang="ru-RU" sz="1000" b="1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67,2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96,6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112,3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99,8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УСН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17 339,9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17 153,0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18 500,0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29 137,5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30 011,7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31 212,2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106,7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157,5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103,0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104,0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ЕНВД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61 327,3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59 282,0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60 512,0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61 722,0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62 957,0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64 216,0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98,7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102,0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102,0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102,0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ЕСХН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45 554,1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15 840,3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16 500,0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18 700,0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18 893,0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19 081,0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36,2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113,3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101,0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101,0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Патент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445,8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803,7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862,0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714,0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728,0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743,0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193,3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82,8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102,0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102,1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Госпошлина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18 271,0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17 314,7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24 180,0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12 927,0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13 065,0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13 195,0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132,3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53,5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101,1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101,0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Задолженность по отмененным налогам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8,0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Дивидендов по акциям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6,8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6,8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%</a:t>
                      </a:r>
                      <a:r>
                        <a:rPr lang="ru-RU" sz="1000" baseline="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по </a:t>
                      </a: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бюджетным кредитам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201,5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98,2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189,6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24,1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24,1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24,1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94,1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12,7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100,0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100,0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27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Арендная плата за земли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124 394,1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88 060,0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89 470,8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103 377,7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117 840,8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132 882,4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71,9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115,5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114,0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112,8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От сдачи </a:t>
                      </a: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в аренду </a:t>
                      </a:r>
                      <a:r>
                        <a:rPr lang="ru-RU" sz="1000" dirty="0" err="1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имущ-ва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4 088,5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4 058,0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4 058,0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4 058,0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4 058,0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4 058,0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99,3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100,0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100,0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100,0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023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 smtClean="0">
                          <a:effectLst/>
                          <a:latin typeface="Trebuchet MS" panose="020B0603020202020204" pitchFamily="34" charset="0"/>
                        </a:rPr>
                        <a:t>От части прибыли</a:t>
                      </a:r>
                      <a:r>
                        <a:rPr lang="ru-RU" sz="1000" u="none" strike="noStrike" baseline="0" dirty="0" smtClean="0">
                          <a:effectLst/>
                          <a:latin typeface="Trebuchet MS" panose="020B0603020202020204" pitchFamily="34" charset="0"/>
                        </a:rPr>
                        <a:t> МУП</a:t>
                      </a:r>
                      <a:endParaRPr lang="ru-RU" sz="1000" b="0" i="0" u="none" strike="noStrike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1 902,0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2 190,0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2 190,0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1 405,0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1 647,0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1 729,3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115,1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64,2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117,2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105,0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Прочие доходы от </a:t>
                      </a:r>
                      <a:r>
                        <a:rPr lang="ru-RU" sz="1000" dirty="0" err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использ</a:t>
                      </a: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. имущества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509,5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642,6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500,0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500,0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500,0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500,0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98,1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100,0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100,0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100,0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НВОС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9 110,1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6 086,2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6 080,0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6 140,8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6 202,2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6 264,2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66,7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101,0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101,0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101,0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От оказания платных </a:t>
                      </a: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услуг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5 806,2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3 043,6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2 430,5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2 018,1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2 028,1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2 028,1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41,9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83,0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100,5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100,0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Доходы от продажи квартир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437,8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436,0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400,0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350,0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350,0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91,4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87,5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100,0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От реализации </a:t>
                      </a: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имущества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5 717,4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0,0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От </a:t>
                      </a:r>
                      <a:r>
                        <a:rPr lang="ru-RU" sz="1000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продажи земельных участков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58 480,3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28 120,0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30 650,0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29 134,5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30 299,9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31 511,9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52,4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95,1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104,0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104,0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Штрафы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37 816,5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11 689,1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12 940,0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12 950,0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12 960,0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12 970,0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34,2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100,1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100,1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100,1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Прочие ненал.доходы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1 902,5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4 026,6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4 400,0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5 928,8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6 080,4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6 260,6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231,3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134,7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102,6 </a:t>
                      </a:r>
                      <a:endParaRPr lang="ru-RU" sz="100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103,0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Всего налоговые и неналоговые доходы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1 150 802,4 </a:t>
                      </a:r>
                      <a:endParaRPr lang="ru-RU" sz="9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940 145,0 </a:t>
                      </a:r>
                      <a:endParaRPr lang="ru-RU" sz="9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1 150 984,2 </a:t>
                      </a:r>
                      <a:endParaRPr lang="ru-RU" sz="9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1 216 382,4</a:t>
                      </a:r>
                      <a:endParaRPr lang="ru-RU" sz="9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1 109 397,4 </a:t>
                      </a:r>
                      <a:endParaRPr lang="ru-RU" sz="9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9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115 442,6</a:t>
                      </a:r>
                      <a:endParaRPr lang="ru-RU" sz="9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100,0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105,7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91,2 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100,5</a:t>
                      </a:r>
                      <a:endParaRPr lang="ru-RU" sz="1000" dirty="0">
                        <a:effectLst/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87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7166"/>
            <a:ext cx="8143932" cy="63707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 Box 60"/>
          <p:cNvSpPr txBox="1">
            <a:spLocks noChangeArrowheads="1"/>
          </p:cNvSpPr>
          <p:nvPr/>
        </p:nvSpPr>
        <p:spPr bwMode="auto">
          <a:xfrm>
            <a:off x="755650" y="115888"/>
            <a:ext cx="1841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ru-RU" sz="2300">
              <a:latin typeface="Arial" charset="0"/>
            </a:endParaRPr>
          </a:p>
          <a:p>
            <a:pPr algn="ctr" eaLnBrk="1" hangingPunct="1"/>
            <a:endParaRPr lang="ru-RU" sz="2300">
              <a:latin typeface="Arial" charset="0"/>
            </a:endParaRPr>
          </a:p>
        </p:txBody>
      </p:sp>
      <p:sp>
        <p:nvSpPr>
          <p:cNvPr id="13316" name="Text Box 57"/>
          <p:cNvSpPr txBox="1">
            <a:spLocks noChangeArrowheads="1"/>
          </p:cNvSpPr>
          <p:nvPr/>
        </p:nvSpPr>
        <p:spPr bwMode="auto">
          <a:xfrm>
            <a:off x="434975" y="2228433"/>
            <a:ext cx="82518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Основные направления</a:t>
            </a:r>
          </a:p>
          <a:p>
            <a:pPr algn="ctr" eaLnBrk="1" hangingPunct="1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Расходов районного бюджета на 2018 год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452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5598" y="152400"/>
            <a:ext cx="6629400" cy="1066800"/>
          </a:xfrm>
        </p:spPr>
        <p:txBody>
          <a:bodyPr>
            <a:normAutofit fontScale="90000"/>
          </a:bodyPr>
          <a:lstStyle/>
          <a:p>
            <a:pPr algn="ctr" eaLnBrk="1" hangingPunct="1">
              <a:buNone/>
            </a:pP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Расходы на социальную сферу в общих расходах районного бюджета </a:t>
            </a:r>
            <a:b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 2018 год</a:t>
            </a:r>
          </a:p>
        </p:txBody>
      </p:sp>
      <p:graphicFrame>
        <p:nvGraphicFramePr>
          <p:cNvPr id="9" name="Диаграмма 8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152944243"/>
              </p:ext>
            </p:extLst>
          </p:nvPr>
        </p:nvGraphicFramePr>
        <p:xfrm>
          <a:off x="500034" y="1285860"/>
          <a:ext cx="818676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2159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6463760"/>
              </p:ext>
            </p:extLst>
          </p:nvPr>
        </p:nvGraphicFramePr>
        <p:xfrm>
          <a:off x="500034" y="1714488"/>
          <a:ext cx="8143932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85918" y="142852"/>
            <a:ext cx="5786437" cy="1815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расходов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районного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бюджета в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году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социальную сферу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рублей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868346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Расходы на образование в 2018 году планируются</a:t>
            </a:r>
            <a:br>
              <a:rPr lang="ru-RU" sz="2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2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 объеме </a:t>
            </a:r>
            <a:r>
              <a:rPr lang="ru-RU" sz="2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1530,0 </a:t>
            </a:r>
            <a:r>
              <a:rPr lang="ru-RU" sz="2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млн.рублей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080470"/>
              </p:ext>
            </p:extLst>
          </p:nvPr>
        </p:nvGraphicFramePr>
        <p:xfrm>
          <a:off x="142844" y="1142984"/>
          <a:ext cx="8829676" cy="540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4338474" y="2859103"/>
            <a:ext cx="4641848" cy="971256"/>
            <a:chOff x="4187827" y="71432"/>
            <a:chExt cx="4641848" cy="1001511"/>
          </a:xfrm>
          <a:scene3d>
            <a:camera prst="orthographicFront"/>
            <a:lightRig rig="chilly" dir="t"/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187827" y="71432"/>
              <a:ext cx="4641848" cy="1001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236717" y="120322"/>
              <a:ext cx="4544068" cy="9037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kern="1200" cap="none" spc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Учреждения дополнительного образования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kern="1200" cap="none" spc="0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134,5 млн. рублей</a:t>
              </a:r>
              <a:endParaRPr lang="ru-RU" sz="1700" kern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26" name="Picture 2" descr="C:\Users\Lebedeva\Desktop\Фото НА КРАЙ\161fecb1f4088e91d0cd9ed884ce0ed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" y="4095744"/>
            <a:ext cx="4261998" cy="250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1508310026ez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42985"/>
            <a:ext cx="4286248" cy="2952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17911</TotalTime>
  <Words>1634</Words>
  <Application>Microsoft Office PowerPoint</Application>
  <PresentationFormat>Экран (4:3)</PresentationFormat>
  <Paragraphs>600</Paragraphs>
  <Slides>22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на социальную сферу в общих расходах районного бюджета  на 2018 год</vt:lpstr>
      <vt:lpstr>Презентация PowerPoint</vt:lpstr>
      <vt:lpstr>Расходы на образование в 2018 году планируются в объеме 1530,0 млн.рублей </vt:lpstr>
      <vt:lpstr>На культуру в 2018 году предусматриваются расходы в объеме   78,5 млн. рублей </vt:lpstr>
      <vt:lpstr>Расходы на здравоохранение в 2018 году –  99,9 млн.рублей</vt:lpstr>
      <vt:lpstr>На социальную политику в 2018 году планируется  114,8 млн. рублей</vt:lpstr>
      <vt:lpstr>Презентация PowerPoint</vt:lpstr>
      <vt:lpstr>Презентация PowerPoint</vt:lpstr>
      <vt:lpstr>Программные мероприятия по разделу  «Национальная экономика»</vt:lpstr>
      <vt:lpstr>        На обеспечение деятельности МБУ «Единая служба заказчика» и управления капитального строительства запланировано 14,1 млн. рублей </vt:lpstr>
      <vt:lpstr>Расходы по отрасли «Национальная безопасность и правоохранительная деятельность» -  18,3 млн.рублей</vt:lpstr>
      <vt:lpstr>Расходы по разделу «Общегосударственные вопросы»</vt:lpstr>
      <vt:lpstr>Презентация PowerPoint</vt:lpstr>
      <vt:lpstr>Поддержка поселений муниципального образования Темрюкский район </vt:lpstr>
      <vt:lpstr>Структура бюджета муниципального образования Темрюкский район  на  2018 год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Чуприна А.А.</dc:creator>
  <cp:lastModifiedBy>Лебедева Юля Андреевна</cp:lastModifiedBy>
  <cp:revision>1855</cp:revision>
  <cp:lastPrinted>2017-11-16T09:08:18Z</cp:lastPrinted>
  <dcterms:created xsi:type="dcterms:W3CDTF">1601-01-01T00:00:00Z</dcterms:created>
  <dcterms:modified xsi:type="dcterms:W3CDTF">2017-11-29T13:27:58Z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