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60" r:id="rId2"/>
  </p:sldMasterIdLst>
  <p:notesMasterIdLst>
    <p:notesMasterId r:id="rId33"/>
  </p:notesMasterIdLst>
  <p:handoutMasterIdLst>
    <p:handoutMasterId r:id="rId34"/>
  </p:handoutMasterIdLst>
  <p:sldIdLst>
    <p:sldId id="592" r:id="rId3"/>
    <p:sldId id="596" r:id="rId4"/>
    <p:sldId id="597" r:id="rId5"/>
    <p:sldId id="598" r:id="rId6"/>
    <p:sldId id="600" r:id="rId7"/>
    <p:sldId id="602" r:id="rId8"/>
    <p:sldId id="580" r:id="rId9"/>
    <p:sldId id="587" r:id="rId10"/>
    <p:sldId id="586" r:id="rId11"/>
    <p:sldId id="584" r:id="rId12"/>
    <p:sldId id="489" r:id="rId13"/>
    <p:sldId id="544" r:id="rId14"/>
    <p:sldId id="594" r:id="rId15"/>
    <p:sldId id="562" r:id="rId16"/>
    <p:sldId id="601" r:id="rId17"/>
    <p:sldId id="563" r:id="rId18"/>
    <p:sldId id="564" r:id="rId19"/>
    <p:sldId id="574" r:id="rId20"/>
    <p:sldId id="577" r:id="rId21"/>
    <p:sldId id="591" r:id="rId22"/>
    <p:sldId id="572" r:id="rId23"/>
    <p:sldId id="573" r:id="rId24"/>
    <p:sldId id="588" r:id="rId25"/>
    <p:sldId id="566" r:id="rId26"/>
    <p:sldId id="590" r:id="rId27"/>
    <p:sldId id="571" r:id="rId28"/>
    <p:sldId id="595" r:id="rId29"/>
    <p:sldId id="569" r:id="rId30"/>
    <p:sldId id="593" r:id="rId31"/>
    <p:sldId id="589" r:id="rId32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3E37B-AA57-4C09-8BF9-2ABB8012602C}">
          <p14:sldIdLst>
            <p14:sldId id="592"/>
            <p14:sldId id="596"/>
            <p14:sldId id="597"/>
            <p14:sldId id="598"/>
            <p14:sldId id="600"/>
            <p14:sldId id="602"/>
            <p14:sldId id="580"/>
            <p14:sldId id="587"/>
            <p14:sldId id="586"/>
            <p14:sldId id="584"/>
            <p14:sldId id="489"/>
            <p14:sldId id="544"/>
            <p14:sldId id="594"/>
            <p14:sldId id="562"/>
            <p14:sldId id="601"/>
            <p14:sldId id="563"/>
            <p14:sldId id="564"/>
            <p14:sldId id="574"/>
            <p14:sldId id="577"/>
            <p14:sldId id="591"/>
            <p14:sldId id="572"/>
            <p14:sldId id="573"/>
            <p14:sldId id="588"/>
            <p14:sldId id="566"/>
            <p14:sldId id="590"/>
            <p14:sldId id="571"/>
            <p14:sldId id="595"/>
            <p14:sldId id="569"/>
            <p14:sldId id="593"/>
            <p14:sldId id="5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CC"/>
    <a:srgbClr val="3366CC"/>
    <a:srgbClr val="00FF00"/>
    <a:srgbClr val="FF9933"/>
    <a:srgbClr val="FFFFCC"/>
    <a:srgbClr val="FFFF66"/>
    <a:srgbClr val="7777FD"/>
    <a:srgbClr val="3399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6433" autoAdjust="0"/>
  </p:normalViewPr>
  <p:slideViewPr>
    <p:cSldViewPr>
      <p:cViewPr>
        <p:scale>
          <a:sx n="80" d="100"/>
          <a:sy n="80" d="100"/>
        </p:scale>
        <p:origin x="-2874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48247855501437"/>
          <c:y val="0.13565815050229357"/>
          <c:w val="0.62366693451685462"/>
          <c:h val="0.8753791144367388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6"/>
            <c:spPr>
              <a:solidFill>
                <a:srgbClr val="3366CC"/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6.3654476987937011E-2"/>
                  <c:y val="9.4217604646623099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u="sng" dirty="0"/>
                      <a:t>НДФЛ
</a:t>
                    </a:r>
                    <a:r>
                      <a:rPr lang="ru-RU" sz="2000" b="1" u="sng" dirty="0" smtClean="0"/>
                      <a:t>68,9</a:t>
                    </a:r>
                    <a:endParaRPr lang="ru-RU" sz="2000" b="1" u="sng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5.1207468176050618E-2"/>
                  <c:y val="0.132592582700614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4.735394897642952E-2"/>
                  <c:y val="0.15292450455043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10289850835287308"/>
                  <c:y val="0.14968926022212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8.8050596717323806E-2"/>
                  <c:y val="9.08340897423862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-2.6459340775001609E-2"/>
                  <c:y val="2.46435516439180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-0.1267446891865816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-4.7762675492196774E-2"/>
                  <c:y val="0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500" b="1" u="sng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8"/>
              <c:layout>
                <c:manualLayout>
                  <c:x val="3.6381630111274182E-2"/>
                  <c:y val="4.9881756670506648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400" b="1" u="sng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9"/>
              <c:layout>
                <c:manualLayout>
                  <c:x val="0.17615455007923098"/>
                  <c:y val="-3.050956767442216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pPr>
              <a:noFill/>
            </c:spPr>
            <c:txPr>
              <a:bodyPr/>
              <a:lstStyle/>
              <a:p>
                <a:pPr>
                  <a:defRPr sz="1600" b="1" u="sng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Налог на прибыль организаций</c:v>
                </c:pt>
                <c:pt idx="2">
                  <c:v>ЕНВД</c:v>
                </c:pt>
                <c:pt idx="3">
                  <c:v>УСН</c:v>
                </c:pt>
                <c:pt idx="4">
                  <c:v>ЕСХН</c:v>
                </c:pt>
                <c:pt idx="5">
                  <c:v>Госпошлина</c:v>
                </c:pt>
                <c:pt idx="6">
                  <c:v>Арендная плата за земли</c:v>
                </c:pt>
                <c:pt idx="7">
                  <c:v>Штрафы, санкции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>
                  <c:v>68.900000000000006</c:v>
                </c:pt>
                <c:pt idx="1">
                  <c:v>4.5999999999999996</c:v>
                </c:pt>
                <c:pt idx="2">
                  <c:v>5.7</c:v>
                </c:pt>
                <c:pt idx="3">
                  <c:v>4.5</c:v>
                </c:pt>
                <c:pt idx="4">
                  <c:v>2.7</c:v>
                </c:pt>
                <c:pt idx="5">
                  <c:v>1.3</c:v>
                </c:pt>
                <c:pt idx="6">
                  <c:v>8.5</c:v>
                </c:pt>
                <c:pt idx="7">
                  <c:v>1.3</c:v>
                </c:pt>
                <c:pt idx="8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всего, млн.рублей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утвержденный</c:v>
                </c:pt>
                <c:pt idx="1">
                  <c:v>2018 уточненный</c:v>
                </c:pt>
                <c:pt idx="2">
                  <c:v>2019 проект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2251.6999999999998</c:v>
                </c:pt>
                <c:pt idx="1">
                  <c:v>2646.3</c:v>
                </c:pt>
                <c:pt idx="2">
                  <c:v>2117.6999999999998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социальную сферу, млн.рублей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утвержденный</c:v>
                </c:pt>
                <c:pt idx="1">
                  <c:v>2018 уточненный</c:v>
                </c:pt>
                <c:pt idx="2">
                  <c:v>2019 проект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1888.7</c:v>
                </c:pt>
                <c:pt idx="1">
                  <c:v>2100.3000000000002</c:v>
                </c:pt>
                <c:pt idx="2">
                  <c:v>1786.1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расходы, млн.рублей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утвержденный</c:v>
                </c:pt>
                <c:pt idx="1">
                  <c:v>2018 уточненный</c:v>
                </c:pt>
                <c:pt idx="2">
                  <c:v>2019 проект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363</c:v>
                </c:pt>
                <c:pt idx="1">
                  <c:v>546</c:v>
                </c:pt>
                <c:pt idx="2" formatCode="General">
                  <c:v>331.6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914304"/>
        <c:axId val="34915840"/>
      </c:barChart>
      <c:catAx>
        <c:axId val="34914304"/>
        <c:scaling>
          <c:orientation val="minMax"/>
        </c:scaling>
        <c:delete val="0"/>
        <c:axPos val="b"/>
        <c:majorTickMark val="out"/>
        <c:minorTickMark val="none"/>
        <c:tickLblPos val="nextTo"/>
        <c:crossAx val="34915840"/>
        <c:crosses val="autoZero"/>
        <c:auto val="1"/>
        <c:lblAlgn val="ctr"/>
        <c:lblOffset val="100"/>
        <c:noMultiLvlLbl val="0"/>
      </c:catAx>
      <c:valAx>
        <c:axId val="34915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914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hPercent val="100"/>
      <c:rotY val="0"/>
      <c:depthPercent val="3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60460868288193"/>
          <c:y val="0.161155374549383"/>
          <c:w val="0.63600580162015152"/>
          <c:h val="0.687079952505093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2"/>
            <c:bubble3D val="0"/>
          </c:dPt>
          <c:dPt>
            <c:idx val="4"/>
            <c:bubble3D val="0"/>
            <c:explosion val="24"/>
          </c:dPt>
          <c:dPt>
            <c:idx val="5"/>
            <c:bubble3D val="0"/>
            <c:explosion val="31"/>
          </c:dPt>
          <c:dPt>
            <c:idx val="6"/>
            <c:bubble3D val="0"/>
          </c:dPt>
          <c:dPt>
            <c:idx val="7"/>
            <c:bubble3D val="0"/>
            <c:explosion val="31"/>
          </c:dPt>
          <c:dPt>
            <c:idx val="8"/>
            <c:bubble3D val="0"/>
            <c:explosion val="40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9.5857627663383668E-2"/>
                  <c:y val="6.0994110939518774E-3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Образование </a:t>
                    </a: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1509,9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0.16490252306712291"/>
                  <c:y val="2.1648965865917573E-2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Культура   </a:t>
                    </a:r>
                  </a:p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56,9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-0.10025156735116721"/>
                  <c:y val="-0.167406578802186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Здравоохранение </a:t>
                    </a:r>
                  </a:p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0,5</a:t>
                    </a:r>
                    <a:endParaRPr lang="ru-RU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0.12362562596737975"/>
                  <c:y val="-0.21664240320277744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 Социальная </a:t>
                    </a: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политика </a:t>
                    </a: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 155,3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0.2614833964723674"/>
                  <c:y val="-2.2539907085206052E-2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 smtClean="0"/>
                      <a:t>Физическая </a:t>
                    </a:r>
                    <a:r>
                      <a:rPr lang="ru-RU" sz="1400" dirty="0"/>
                      <a:t>культура и спорт </a:t>
                    </a:r>
                    <a:r>
                      <a:rPr lang="ru-RU" sz="1400" dirty="0" smtClean="0"/>
                      <a:t>63,5</a:t>
                    </a:r>
                    <a:endParaRPr lang="ru-RU" sz="1400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9"/>
              <c:layout>
                <c:manualLayout>
                  <c:x val="-5.1327593097675622E-2"/>
                  <c:y val="-0.21327402174217391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Обслуживание</a:t>
                    </a:r>
                    <a:r>
                      <a:rPr lang="ru-RU" sz="1400" baseline="0" dirty="0" smtClean="0">
                        <a:solidFill>
                          <a:srgbClr val="0033CC"/>
                        </a:solidFill>
                      </a:rPr>
                      <a:t> муниципального долга 15,0</a:t>
                    </a:r>
                    <a:r>
                      <a:rPr lang="en-US" sz="1400" dirty="0" smtClean="0">
                        <a:solidFill>
                          <a:srgbClr val="0033CC"/>
                        </a:solidFill>
                      </a:rPr>
                      <a:t> </a:t>
                    </a:r>
                  </a:p>
                  <a:p>
                    <a:endParaRPr lang="en-US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 formatCode="0.0">
                  <c:v>1509.9</c:v>
                </c:pt>
                <c:pt idx="5">
                  <c:v>56.9</c:v>
                </c:pt>
                <c:pt idx="6">
                  <c:v>0.5</c:v>
                </c:pt>
                <c:pt idx="7">
                  <c:v>155.30000000000001</c:v>
                </c:pt>
                <c:pt idx="8" formatCode="0.0">
                  <c:v>63.5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94060778961062E-2"/>
          <c:y val="4.6051981878556705E-2"/>
          <c:w val="0.54550523652133887"/>
          <c:h val="0.9134950613952946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Размер дефицита (-), профицита (+) бюджета, млн.рублей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dLbls>
            <c:dLbl>
              <c:idx val="0"/>
              <c:layout>
                <c:manualLayout>
                  <c:x val="-1.8896709889377371E-2"/>
                  <c:y val="-8.39853772861216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221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873015873015872E-2"/>
                  <c:y val="-6.2128834887225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0547716920342186E-3"/>
                  <c:y val="1.2602876576323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7633001095116412E-2"/>
                  <c:y val="1.119805030481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115403844017329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8816500547558206E-2"/>
                  <c:y val="-6.4388789252693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2016 год, факт</c:v>
                </c:pt>
                <c:pt idx="1">
                  <c:v>2017 год, факт</c:v>
                </c:pt>
                <c:pt idx="2">
                  <c:v>2018 год, план</c:v>
                </c:pt>
                <c:pt idx="3">
                  <c:v>2019 год, план</c:v>
                </c:pt>
                <c:pt idx="4">
                  <c:v>2020 год, план</c:v>
                </c:pt>
                <c:pt idx="5">
                  <c:v>2021 год, план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221</c:v>
                </c:pt>
                <c:pt idx="1">
                  <c:v>84.9</c:v>
                </c:pt>
                <c:pt idx="2">
                  <c:v>-213.4</c:v>
                </c:pt>
                <c:pt idx="3">
                  <c:v>-57.3</c:v>
                </c:pt>
                <c:pt idx="4">
                  <c:v>-56.8</c:v>
                </c:pt>
                <c:pt idx="5">
                  <c:v>-47.1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055040"/>
        <c:axId val="158200192"/>
      </c:lineChart>
      <c:catAx>
        <c:axId val="158055040"/>
        <c:scaling>
          <c:orientation val="minMax"/>
        </c:scaling>
        <c:delete val="0"/>
        <c:axPos val="b"/>
        <c:majorTickMark val="out"/>
        <c:minorTickMark val="none"/>
        <c:tickLblPos val="low"/>
        <c:crossAx val="158200192"/>
        <c:crosses val="autoZero"/>
        <c:auto val="1"/>
        <c:lblAlgn val="ctr"/>
        <c:lblOffset val="100"/>
        <c:noMultiLvlLbl val="0"/>
      </c:catAx>
      <c:valAx>
        <c:axId val="158200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0550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255F0-267D-43B8-B0AB-C0A0A083C31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0D15B0-9C8C-41A6-AFD2-2E53197F3A28}">
      <dgm:prSet phldrT="[Текст]" custT="1"/>
      <dgm:spPr/>
      <dgm:t>
        <a:bodyPr/>
        <a:lstStyle/>
        <a:p>
          <a:r>
            <a:rPr lang="ru-RU" sz="1800" dirty="0" smtClean="0"/>
            <a:t>Составление проекта бюджета</a:t>
          </a:r>
          <a:endParaRPr lang="ru-RU" sz="1800" dirty="0"/>
        </a:p>
      </dgm:t>
    </dgm:pt>
    <dgm:pt modelId="{C9B4A070-A981-4A08-BDF9-A9C87CC2878F}" type="parTrans" cxnId="{D29AF6F5-E2BA-4244-982C-D636239AB7D5}">
      <dgm:prSet/>
      <dgm:spPr/>
      <dgm:t>
        <a:bodyPr/>
        <a:lstStyle/>
        <a:p>
          <a:endParaRPr lang="ru-RU"/>
        </a:p>
      </dgm:t>
    </dgm:pt>
    <dgm:pt modelId="{1C8F445F-68EB-461F-89C7-927961F24A44}" type="sibTrans" cxnId="{D29AF6F5-E2BA-4244-982C-D636239AB7D5}">
      <dgm:prSet/>
      <dgm:spPr/>
      <dgm:t>
        <a:bodyPr/>
        <a:lstStyle/>
        <a:p>
          <a:endParaRPr lang="ru-RU"/>
        </a:p>
      </dgm:t>
    </dgm:pt>
    <dgm:pt modelId="{8380C50E-5539-4EBC-95B9-AE22CF12992F}">
      <dgm:prSet phldrT="[Текст]" custT="1"/>
      <dgm:spPr/>
      <dgm:t>
        <a:bodyPr/>
        <a:lstStyle/>
        <a:p>
          <a:r>
            <a:rPr lang="ru-RU" sz="1400" b="0" dirty="0" smtClean="0"/>
            <a:t>Приказом финансового управления от 30 мая 2018 года     «О мерах по реализации постановления администрации муниципального образования Темрюкский район от 13 мая 2014 года № 966 «О составлении проекта бюджета муниципального образования Темрюкский район на очередной финансовый год и плановый период», о порядке и методике планирования бюджетных ассигнований бюджета муниципального образования Темрюкский район на очередной финансовый год и плановый период» определены ответственные исполнители, порядок и сроки работ над документами и материалами, необходимыми для составления проекта бюджета района на 2019 год и плановый период 2020 и 2021 годов. Непосредственное составление проекта бюджета осуществляет финансовое управление администрации МО Темрюкский район.</a:t>
          </a:r>
          <a:endParaRPr lang="ru-RU" sz="1400" b="0" dirty="0"/>
        </a:p>
      </dgm:t>
    </dgm:pt>
    <dgm:pt modelId="{D9EE0E09-0E44-4AE9-B2CF-7960D8103753}" type="parTrans" cxnId="{B5ADC8F1-DC84-4F45-A0F7-46056664203D}">
      <dgm:prSet/>
      <dgm:spPr/>
      <dgm:t>
        <a:bodyPr/>
        <a:lstStyle/>
        <a:p>
          <a:endParaRPr lang="ru-RU"/>
        </a:p>
      </dgm:t>
    </dgm:pt>
    <dgm:pt modelId="{03CB01E1-E326-4796-B347-DB80AAAD10C7}" type="sibTrans" cxnId="{B5ADC8F1-DC84-4F45-A0F7-46056664203D}">
      <dgm:prSet/>
      <dgm:spPr/>
      <dgm:t>
        <a:bodyPr/>
        <a:lstStyle/>
        <a:p>
          <a:endParaRPr lang="ru-RU"/>
        </a:p>
      </dgm:t>
    </dgm:pt>
    <dgm:pt modelId="{1630F359-794B-4222-A03F-920760EBBE3C}">
      <dgm:prSet phldrT="[Текст]" custT="1"/>
      <dgm:spPr/>
      <dgm:t>
        <a:bodyPr/>
        <a:lstStyle/>
        <a:p>
          <a:r>
            <a:rPr lang="ru-RU" sz="1800" dirty="0" smtClean="0"/>
            <a:t>Рассмотрение проекта бюджета</a:t>
          </a:r>
          <a:endParaRPr lang="ru-RU" sz="1800" dirty="0"/>
        </a:p>
      </dgm:t>
    </dgm:pt>
    <dgm:pt modelId="{6C6B12A8-E3E7-4469-9413-5AD06D6AAC22}" type="parTrans" cxnId="{07C41A60-DAE9-4EE4-9460-7DF82EB0A577}">
      <dgm:prSet/>
      <dgm:spPr/>
      <dgm:t>
        <a:bodyPr/>
        <a:lstStyle/>
        <a:p>
          <a:endParaRPr lang="ru-RU"/>
        </a:p>
      </dgm:t>
    </dgm:pt>
    <dgm:pt modelId="{81201322-2A97-4341-B7B3-E63C8925A50B}" type="sibTrans" cxnId="{07C41A60-DAE9-4EE4-9460-7DF82EB0A577}">
      <dgm:prSet/>
      <dgm:spPr/>
      <dgm:t>
        <a:bodyPr/>
        <a:lstStyle/>
        <a:p>
          <a:endParaRPr lang="ru-RU"/>
        </a:p>
      </dgm:t>
    </dgm:pt>
    <dgm:pt modelId="{6F2478AF-9B3D-4091-9A2C-A0237FD7F6E1}">
      <dgm:prSet phldrT="[Текст]" custT="1"/>
      <dgm:spPr/>
      <dgm:t>
        <a:bodyPr/>
        <a:lstStyle/>
        <a:p>
          <a:r>
            <a:rPr lang="ru-RU" sz="1400" dirty="0" smtClean="0"/>
            <a:t>Администрацией муниципального образования Темрюкский район внесен проект решения о бюджете района в Совет муниципального образования Темрюкский район на рассмотрение 11 октября 2018 года. Публичные слушания (обсуждение с общественностью) по проекту бюджета проведены 6 ноября 2018 года.</a:t>
          </a:r>
          <a:endParaRPr lang="ru-RU" sz="1400" dirty="0"/>
        </a:p>
      </dgm:t>
    </dgm:pt>
    <dgm:pt modelId="{6FEEEFD1-7B74-4ABC-954E-9F7BF824204B}" type="parTrans" cxnId="{F4322A73-D796-4029-9001-96C8B7749C5F}">
      <dgm:prSet/>
      <dgm:spPr/>
      <dgm:t>
        <a:bodyPr/>
        <a:lstStyle/>
        <a:p>
          <a:endParaRPr lang="ru-RU"/>
        </a:p>
      </dgm:t>
    </dgm:pt>
    <dgm:pt modelId="{704D6ED6-86BE-47ED-9771-C934DFD2FF80}" type="sibTrans" cxnId="{F4322A73-D796-4029-9001-96C8B7749C5F}">
      <dgm:prSet/>
      <dgm:spPr/>
      <dgm:t>
        <a:bodyPr/>
        <a:lstStyle/>
        <a:p>
          <a:endParaRPr lang="ru-RU"/>
        </a:p>
      </dgm:t>
    </dgm:pt>
    <dgm:pt modelId="{7B295A59-0AD6-4A78-B8E7-BF0E64DD86F7}">
      <dgm:prSet phldrT="[Текст]" custT="1"/>
      <dgm:spPr/>
      <dgm:t>
        <a:bodyPr/>
        <a:lstStyle/>
        <a:p>
          <a:r>
            <a:rPr lang="ru-RU" sz="1800" dirty="0" smtClean="0"/>
            <a:t>Утверждение проекта бюджета</a:t>
          </a:r>
          <a:endParaRPr lang="ru-RU" sz="1800" dirty="0"/>
        </a:p>
      </dgm:t>
    </dgm:pt>
    <dgm:pt modelId="{C9B91615-A40C-4F83-8437-3AA54152AFFE}" type="parTrans" cxnId="{EFC18D56-1464-4D67-B088-D83175658742}">
      <dgm:prSet/>
      <dgm:spPr/>
      <dgm:t>
        <a:bodyPr/>
        <a:lstStyle/>
        <a:p>
          <a:endParaRPr lang="ru-RU"/>
        </a:p>
      </dgm:t>
    </dgm:pt>
    <dgm:pt modelId="{6A19D23E-0716-4281-9E97-0D8F170EA8FF}" type="sibTrans" cxnId="{EFC18D56-1464-4D67-B088-D83175658742}">
      <dgm:prSet/>
      <dgm:spPr/>
      <dgm:t>
        <a:bodyPr/>
        <a:lstStyle/>
        <a:p>
          <a:endParaRPr lang="ru-RU"/>
        </a:p>
      </dgm:t>
    </dgm:pt>
    <dgm:pt modelId="{D4D544A3-EB86-4F31-A3C0-99CB153C6DC8}">
      <dgm:prSet phldrT="[Текст]" custT="1"/>
      <dgm:spPr/>
      <dgm:t>
        <a:bodyPr/>
        <a:lstStyle/>
        <a:p>
          <a:r>
            <a:rPr lang="ru-RU" sz="1400" dirty="0" smtClean="0"/>
            <a:t>Бюджет утвержден Советом муниципального образования Темрюкский район в форме решения №536 от 20 ноября 2018 года. Решение подлежит обнародованию путем опубликования его в  периодическом печатном издании  Темрюкского района газете «Тамань» и размещения на официальном сайте муниципального образования Темрюкский район в информационно-телекоммуникационной сети «Интернет».</a:t>
          </a:r>
          <a:endParaRPr lang="ru-RU" sz="1400" dirty="0"/>
        </a:p>
      </dgm:t>
    </dgm:pt>
    <dgm:pt modelId="{1471C8E7-9F3E-4C7F-87BB-6CD870CB015F}" type="parTrans" cxnId="{E8B5264D-8D5F-4D89-9E48-FC569FD24626}">
      <dgm:prSet/>
      <dgm:spPr/>
      <dgm:t>
        <a:bodyPr/>
        <a:lstStyle/>
        <a:p>
          <a:endParaRPr lang="ru-RU"/>
        </a:p>
      </dgm:t>
    </dgm:pt>
    <dgm:pt modelId="{DBFB9F6A-CA53-45B6-8A56-B1CFFDB97EEA}" type="sibTrans" cxnId="{E8B5264D-8D5F-4D89-9E48-FC569FD24626}">
      <dgm:prSet/>
      <dgm:spPr/>
      <dgm:t>
        <a:bodyPr/>
        <a:lstStyle/>
        <a:p>
          <a:endParaRPr lang="ru-RU"/>
        </a:p>
      </dgm:t>
    </dgm:pt>
    <dgm:pt modelId="{ED6E49E5-3F20-406C-A94C-16F120A1C18C}" type="pres">
      <dgm:prSet presAssocID="{0C7255F0-267D-43B8-B0AB-C0A0A083C315}" presName="Name0" presStyleCnt="0">
        <dgm:presLayoutVars>
          <dgm:dir/>
          <dgm:animLvl val="lvl"/>
          <dgm:resizeHandles val="exact"/>
        </dgm:presLayoutVars>
      </dgm:prSet>
      <dgm:spPr/>
    </dgm:pt>
    <dgm:pt modelId="{ADEB1A5E-3990-4EEE-A063-B053E8ADE4A4}" type="pres">
      <dgm:prSet presAssocID="{4C0D15B0-9C8C-41A6-AFD2-2E53197F3A28}" presName="linNode" presStyleCnt="0"/>
      <dgm:spPr/>
    </dgm:pt>
    <dgm:pt modelId="{0A4A32E8-7B28-4EF0-9AD1-8CFA85E30911}" type="pres">
      <dgm:prSet presAssocID="{4C0D15B0-9C8C-41A6-AFD2-2E53197F3A2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C81D036-65A2-41C9-88C0-6688C649B64C}" type="pres">
      <dgm:prSet presAssocID="{4C0D15B0-9C8C-41A6-AFD2-2E53197F3A28}" presName="descendantText" presStyleLbl="alignAccFollowNode1" presStyleIdx="0" presStyleCnt="3" custScaleY="298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18F34-DB4C-4B48-A6BD-A5C57291322D}" type="pres">
      <dgm:prSet presAssocID="{1C8F445F-68EB-461F-89C7-927961F24A44}" presName="sp" presStyleCnt="0"/>
      <dgm:spPr/>
    </dgm:pt>
    <dgm:pt modelId="{EB6FA5ED-F633-468F-BB44-D7E353654C60}" type="pres">
      <dgm:prSet presAssocID="{1630F359-794B-4222-A03F-920760EBBE3C}" presName="linNode" presStyleCnt="0"/>
      <dgm:spPr/>
    </dgm:pt>
    <dgm:pt modelId="{0B9CF626-83A1-4BFA-8E51-0068629F7515}" type="pres">
      <dgm:prSet presAssocID="{1630F359-794B-4222-A03F-920760EBBE3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750E769-3A7E-4D95-8258-C1E3BD057949}" type="pres">
      <dgm:prSet presAssocID="{1630F359-794B-4222-A03F-920760EBBE3C}" presName="descendantText" presStyleLbl="alignAccFollowNode1" presStyleIdx="1" presStyleCnt="3" custScaleY="141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A6AAC-35F3-422E-9966-9D152286D286}" type="pres">
      <dgm:prSet presAssocID="{81201322-2A97-4341-B7B3-E63C8925A50B}" presName="sp" presStyleCnt="0"/>
      <dgm:spPr/>
    </dgm:pt>
    <dgm:pt modelId="{C7895A1B-62C7-4C4F-9E4A-54F8BFA7A561}" type="pres">
      <dgm:prSet presAssocID="{7B295A59-0AD6-4A78-B8E7-BF0E64DD86F7}" presName="linNode" presStyleCnt="0"/>
      <dgm:spPr/>
    </dgm:pt>
    <dgm:pt modelId="{765B56CB-1DCA-4442-9EB2-3A5CA6797B75}" type="pres">
      <dgm:prSet presAssocID="{7B295A59-0AD6-4A78-B8E7-BF0E64DD86F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7873CB1-3B8A-4E29-8A49-253CF4B60F97}" type="pres">
      <dgm:prSet presAssocID="{7B295A59-0AD6-4A78-B8E7-BF0E64DD86F7}" presName="descendantText" presStyleLbl="alignAccFollowNode1" presStyleIdx="2" presStyleCnt="3" custScaleY="163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C18D56-1464-4D67-B088-D83175658742}" srcId="{0C7255F0-267D-43B8-B0AB-C0A0A083C315}" destId="{7B295A59-0AD6-4A78-B8E7-BF0E64DD86F7}" srcOrd="2" destOrd="0" parTransId="{C9B91615-A40C-4F83-8437-3AA54152AFFE}" sibTransId="{6A19D23E-0716-4281-9E97-0D8F170EA8FF}"/>
    <dgm:cxn modelId="{F4322A73-D796-4029-9001-96C8B7749C5F}" srcId="{1630F359-794B-4222-A03F-920760EBBE3C}" destId="{6F2478AF-9B3D-4091-9A2C-A0237FD7F6E1}" srcOrd="0" destOrd="0" parTransId="{6FEEEFD1-7B74-4ABC-954E-9F7BF824204B}" sibTransId="{704D6ED6-86BE-47ED-9771-C934DFD2FF80}"/>
    <dgm:cxn modelId="{B5ADC8F1-DC84-4F45-A0F7-46056664203D}" srcId="{4C0D15B0-9C8C-41A6-AFD2-2E53197F3A28}" destId="{8380C50E-5539-4EBC-95B9-AE22CF12992F}" srcOrd="0" destOrd="0" parTransId="{D9EE0E09-0E44-4AE9-B2CF-7960D8103753}" sibTransId="{03CB01E1-E326-4796-B347-DB80AAAD10C7}"/>
    <dgm:cxn modelId="{A993C52B-180D-46C7-B371-35F697BBECFF}" type="presOf" srcId="{8380C50E-5539-4EBC-95B9-AE22CF12992F}" destId="{8C81D036-65A2-41C9-88C0-6688C649B64C}" srcOrd="0" destOrd="0" presId="urn:microsoft.com/office/officeart/2005/8/layout/vList5"/>
    <dgm:cxn modelId="{B58D2954-778D-4D8E-AF4B-7F0C7EA6E008}" type="presOf" srcId="{0C7255F0-267D-43B8-B0AB-C0A0A083C315}" destId="{ED6E49E5-3F20-406C-A94C-16F120A1C18C}" srcOrd="0" destOrd="0" presId="urn:microsoft.com/office/officeart/2005/8/layout/vList5"/>
    <dgm:cxn modelId="{E8B5264D-8D5F-4D89-9E48-FC569FD24626}" srcId="{7B295A59-0AD6-4A78-B8E7-BF0E64DD86F7}" destId="{D4D544A3-EB86-4F31-A3C0-99CB153C6DC8}" srcOrd="0" destOrd="0" parTransId="{1471C8E7-9F3E-4C7F-87BB-6CD870CB015F}" sibTransId="{DBFB9F6A-CA53-45B6-8A56-B1CFFDB97EEA}"/>
    <dgm:cxn modelId="{42C2C15B-2F40-4AFE-A1A1-D0AAF7F97832}" type="presOf" srcId="{6F2478AF-9B3D-4091-9A2C-A0237FD7F6E1}" destId="{8750E769-3A7E-4D95-8258-C1E3BD057949}" srcOrd="0" destOrd="0" presId="urn:microsoft.com/office/officeart/2005/8/layout/vList5"/>
    <dgm:cxn modelId="{5A0EAAD7-9E3D-49E6-994F-43EEE11B52D4}" type="presOf" srcId="{1630F359-794B-4222-A03F-920760EBBE3C}" destId="{0B9CF626-83A1-4BFA-8E51-0068629F7515}" srcOrd="0" destOrd="0" presId="urn:microsoft.com/office/officeart/2005/8/layout/vList5"/>
    <dgm:cxn modelId="{07C41A60-DAE9-4EE4-9460-7DF82EB0A577}" srcId="{0C7255F0-267D-43B8-B0AB-C0A0A083C315}" destId="{1630F359-794B-4222-A03F-920760EBBE3C}" srcOrd="1" destOrd="0" parTransId="{6C6B12A8-E3E7-4469-9413-5AD06D6AAC22}" sibTransId="{81201322-2A97-4341-B7B3-E63C8925A50B}"/>
    <dgm:cxn modelId="{F9AD682D-BCF4-4336-9866-E7192DB1D29C}" type="presOf" srcId="{4C0D15B0-9C8C-41A6-AFD2-2E53197F3A28}" destId="{0A4A32E8-7B28-4EF0-9AD1-8CFA85E30911}" srcOrd="0" destOrd="0" presId="urn:microsoft.com/office/officeart/2005/8/layout/vList5"/>
    <dgm:cxn modelId="{D29AF6F5-E2BA-4244-982C-D636239AB7D5}" srcId="{0C7255F0-267D-43B8-B0AB-C0A0A083C315}" destId="{4C0D15B0-9C8C-41A6-AFD2-2E53197F3A28}" srcOrd="0" destOrd="0" parTransId="{C9B4A070-A981-4A08-BDF9-A9C87CC2878F}" sibTransId="{1C8F445F-68EB-461F-89C7-927961F24A44}"/>
    <dgm:cxn modelId="{4BC1EC1F-8A92-4F52-8381-B9678DA742F8}" type="presOf" srcId="{D4D544A3-EB86-4F31-A3C0-99CB153C6DC8}" destId="{E7873CB1-3B8A-4E29-8A49-253CF4B60F97}" srcOrd="0" destOrd="0" presId="urn:microsoft.com/office/officeart/2005/8/layout/vList5"/>
    <dgm:cxn modelId="{4F68E2D2-448A-4A51-B09D-85D27C013861}" type="presOf" srcId="{7B295A59-0AD6-4A78-B8E7-BF0E64DD86F7}" destId="{765B56CB-1DCA-4442-9EB2-3A5CA6797B75}" srcOrd="0" destOrd="0" presId="urn:microsoft.com/office/officeart/2005/8/layout/vList5"/>
    <dgm:cxn modelId="{38D857ED-1514-44AD-B482-34E99F4AE5AB}" type="presParOf" srcId="{ED6E49E5-3F20-406C-A94C-16F120A1C18C}" destId="{ADEB1A5E-3990-4EEE-A063-B053E8ADE4A4}" srcOrd="0" destOrd="0" presId="urn:microsoft.com/office/officeart/2005/8/layout/vList5"/>
    <dgm:cxn modelId="{363C2459-0CFF-4AD5-8F0D-1CDF3AC1A18B}" type="presParOf" srcId="{ADEB1A5E-3990-4EEE-A063-B053E8ADE4A4}" destId="{0A4A32E8-7B28-4EF0-9AD1-8CFA85E30911}" srcOrd="0" destOrd="0" presId="urn:microsoft.com/office/officeart/2005/8/layout/vList5"/>
    <dgm:cxn modelId="{BDEA030A-7419-47B2-A098-BDF0CBF72632}" type="presParOf" srcId="{ADEB1A5E-3990-4EEE-A063-B053E8ADE4A4}" destId="{8C81D036-65A2-41C9-88C0-6688C649B64C}" srcOrd="1" destOrd="0" presId="urn:microsoft.com/office/officeart/2005/8/layout/vList5"/>
    <dgm:cxn modelId="{71E48F95-5690-4922-9E1C-D5DD0AF74751}" type="presParOf" srcId="{ED6E49E5-3F20-406C-A94C-16F120A1C18C}" destId="{82118F34-DB4C-4B48-A6BD-A5C57291322D}" srcOrd="1" destOrd="0" presId="urn:microsoft.com/office/officeart/2005/8/layout/vList5"/>
    <dgm:cxn modelId="{AF71DB37-9395-4C36-BF73-C6D2D8F87983}" type="presParOf" srcId="{ED6E49E5-3F20-406C-A94C-16F120A1C18C}" destId="{EB6FA5ED-F633-468F-BB44-D7E353654C60}" srcOrd="2" destOrd="0" presId="urn:microsoft.com/office/officeart/2005/8/layout/vList5"/>
    <dgm:cxn modelId="{F21F13F2-787F-4C8B-8B65-846D5983FC47}" type="presParOf" srcId="{EB6FA5ED-F633-468F-BB44-D7E353654C60}" destId="{0B9CF626-83A1-4BFA-8E51-0068629F7515}" srcOrd="0" destOrd="0" presId="urn:microsoft.com/office/officeart/2005/8/layout/vList5"/>
    <dgm:cxn modelId="{5A13CECF-D3D1-426B-BECF-D3538A9A3725}" type="presParOf" srcId="{EB6FA5ED-F633-468F-BB44-D7E353654C60}" destId="{8750E769-3A7E-4D95-8258-C1E3BD057949}" srcOrd="1" destOrd="0" presId="urn:microsoft.com/office/officeart/2005/8/layout/vList5"/>
    <dgm:cxn modelId="{FAA20E8E-B5DA-450B-990F-7AD851ECDFD8}" type="presParOf" srcId="{ED6E49E5-3F20-406C-A94C-16F120A1C18C}" destId="{981A6AAC-35F3-422E-9966-9D152286D286}" srcOrd="3" destOrd="0" presId="urn:microsoft.com/office/officeart/2005/8/layout/vList5"/>
    <dgm:cxn modelId="{E17269AD-1DD8-4496-B006-BE149254081E}" type="presParOf" srcId="{ED6E49E5-3F20-406C-A94C-16F120A1C18C}" destId="{C7895A1B-62C7-4C4F-9E4A-54F8BFA7A561}" srcOrd="4" destOrd="0" presId="urn:microsoft.com/office/officeart/2005/8/layout/vList5"/>
    <dgm:cxn modelId="{B0D6EFE6-B464-4DB3-A809-F1109D9DF6C6}" type="presParOf" srcId="{C7895A1B-62C7-4C4F-9E4A-54F8BFA7A561}" destId="{765B56CB-1DCA-4442-9EB2-3A5CA6797B75}" srcOrd="0" destOrd="0" presId="urn:microsoft.com/office/officeart/2005/8/layout/vList5"/>
    <dgm:cxn modelId="{21A195BF-472D-481D-BBAB-D4AAD996C7EF}" type="presParOf" srcId="{C7895A1B-62C7-4C4F-9E4A-54F8BFA7A561}" destId="{E7873CB1-3B8A-4E29-8A49-253CF4B60F97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2FD6FC-F8BE-4109-8929-0CBF594FC345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B209ECB-7E78-46EC-A89F-6962B94021A4}">
      <dgm:prSet phldrT="[Текст]" custT="1"/>
      <dgm:spPr>
        <a:xfrm>
          <a:off x="0" y="0"/>
          <a:ext cx="1607343" cy="4525963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Образование </a:t>
          </a:r>
          <a:r>
            <a:rPr lang="ru-RU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1509,9 </a:t>
          </a:r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gm:t>
    </dgm:pt>
    <dgm:pt modelId="{28A7649A-0410-46C2-9048-D7E05798B832}" type="parTrans" cxnId="{87FA179C-0C73-485C-AA1E-F7B45488F885}">
      <dgm:prSet/>
      <dgm:spPr/>
      <dgm:t>
        <a:bodyPr/>
        <a:lstStyle/>
        <a:p>
          <a:endParaRPr lang="ru-RU"/>
        </a:p>
      </dgm:t>
    </dgm:pt>
    <dgm:pt modelId="{3B49CF8F-4F05-4720-9692-0D43E0519F90}" type="sibTrans" cxnId="{87FA179C-0C73-485C-AA1E-F7B45488F885}">
      <dgm:prSet/>
      <dgm:spPr/>
      <dgm:t>
        <a:bodyPr/>
        <a:lstStyle/>
        <a:p>
          <a:endParaRPr lang="ru-RU"/>
        </a:p>
      </dgm:t>
    </dgm:pt>
    <dgm:pt modelId="{106300E4-C117-45C0-AE04-176461D5D063}">
      <dgm:prSet phldrT="[Текст]" custT="1"/>
      <dgm:spPr>
        <a:xfrm>
          <a:off x="1655564" y="0"/>
          <a:ext cx="1607343" cy="4525963"/>
        </a:xfrm>
        <a:prstGeom prst="roundRect">
          <a:avLst>
            <a:gd name="adj" fmla="val 10000"/>
          </a:avLst>
        </a:prstGeom>
        <a:solidFill>
          <a:srgbClr val="C0504D">
            <a:hueOff val="1170380"/>
            <a:satOff val="-1460"/>
            <a:lumOff val="34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Культура, кинематография </a:t>
          </a:r>
          <a:r>
            <a:rPr lang="ru-RU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56,9 </a:t>
          </a:r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gm:t>
    </dgm:pt>
    <dgm:pt modelId="{2D13FF62-126C-4863-8CB8-035CD3002FFA}" type="parTrans" cxnId="{4ED17316-4DD9-407C-9C5D-6DFED2A682B5}">
      <dgm:prSet/>
      <dgm:spPr/>
      <dgm:t>
        <a:bodyPr/>
        <a:lstStyle/>
        <a:p>
          <a:endParaRPr lang="ru-RU"/>
        </a:p>
      </dgm:t>
    </dgm:pt>
    <dgm:pt modelId="{86DAAD53-99A6-4BF4-8931-185268B620F7}" type="sibTrans" cxnId="{4ED17316-4DD9-407C-9C5D-6DFED2A682B5}">
      <dgm:prSet/>
      <dgm:spPr/>
      <dgm:t>
        <a:bodyPr/>
        <a:lstStyle/>
        <a:p>
          <a:endParaRPr lang="ru-RU"/>
        </a:p>
      </dgm:t>
    </dgm:pt>
    <dgm:pt modelId="{18AD3498-1B47-4033-BE4A-24809EF56797}">
      <dgm:prSet phldrT="[Текст]" custT="1"/>
      <dgm:spPr>
        <a:xfrm>
          <a:off x="3311128" y="0"/>
          <a:ext cx="1607343" cy="4525963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В связи с передачей до конца 2018 года МБУЗ «Центральная районная больница» в государственную собственность расходы по отрасли Здравоохранение составляют  0,5 </a:t>
          </a:r>
          <a:r>
            <a:rPr lang="ru-RU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gm:t>
    </dgm:pt>
    <dgm:pt modelId="{1AD1693F-B7C3-4ACB-8769-1B14E848F5D4}" type="parTrans" cxnId="{33A383DB-7118-4C27-B8E7-E6A8BE4CFC2A}">
      <dgm:prSet/>
      <dgm:spPr/>
      <dgm:t>
        <a:bodyPr/>
        <a:lstStyle/>
        <a:p>
          <a:endParaRPr lang="ru-RU"/>
        </a:p>
      </dgm:t>
    </dgm:pt>
    <dgm:pt modelId="{978E3271-DE84-49C4-993D-CCD22769DA97}" type="sibTrans" cxnId="{33A383DB-7118-4C27-B8E7-E6A8BE4CFC2A}">
      <dgm:prSet/>
      <dgm:spPr/>
      <dgm:t>
        <a:bodyPr/>
        <a:lstStyle/>
        <a:p>
          <a:endParaRPr lang="ru-RU"/>
        </a:p>
      </dgm:t>
    </dgm:pt>
    <dgm:pt modelId="{BFEC5CAD-D561-46F3-A6A4-AD698EA60D9C}">
      <dgm:prSet custT="1"/>
      <dgm:spPr>
        <a:xfrm>
          <a:off x="4966692" y="0"/>
          <a:ext cx="1607343" cy="4525963"/>
        </a:xfrm>
        <a:prstGeom prst="roundRect">
          <a:avLst>
            <a:gd name="adj" fmla="val 10000"/>
          </a:avLst>
        </a:prstGeom>
        <a:solidFill>
          <a:srgbClr val="C0504D">
            <a:hueOff val="3511139"/>
            <a:satOff val="-4379"/>
            <a:lumOff val="10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Социальная политика </a:t>
          </a:r>
          <a:r>
            <a:rPr lang="ru-RU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155,3 </a:t>
          </a:r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gm:t>
    </dgm:pt>
    <dgm:pt modelId="{485ED6AD-ED01-4B8A-86A4-080635520204}" type="parTrans" cxnId="{CE8E64F0-AF0B-4419-B2CA-D0A8A956F81E}">
      <dgm:prSet/>
      <dgm:spPr/>
      <dgm:t>
        <a:bodyPr/>
        <a:lstStyle/>
        <a:p>
          <a:endParaRPr lang="ru-RU"/>
        </a:p>
      </dgm:t>
    </dgm:pt>
    <dgm:pt modelId="{BC349A54-D06B-4494-B82D-41F9EAC78C5E}" type="sibTrans" cxnId="{CE8E64F0-AF0B-4419-B2CA-D0A8A956F81E}">
      <dgm:prSet/>
      <dgm:spPr/>
      <dgm:t>
        <a:bodyPr/>
        <a:lstStyle/>
        <a:p>
          <a:endParaRPr lang="ru-RU"/>
        </a:p>
      </dgm:t>
    </dgm:pt>
    <dgm:pt modelId="{B8BA6F9B-4892-4821-92DA-6ECCD3A6AD58}">
      <dgm:prSet custT="1"/>
      <dgm:spPr>
        <a:xfrm>
          <a:off x="6622256" y="0"/>
          <a:ext cx="1607343" cy="4525963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Физическая культура и спорт </a:t>
          </a:r>
          <a:r>
            <a:rPr lang="ru-RU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63,5 </a:t>
          </a:r>
          <a:r>
            <a:rPr lang="ru-RU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gm:t>
    </dgm:pt>
    <dgm:pt modelId="{44E6F920-3B1E-4209-89E6-F8F514BCC3DB}" type="parTrans" cxnId="{AE83A4B7-F4AB-4AAA-897F-7D03D98CC797}">
      <dgm:prSet/>
      <dgm:spPr/>
      <dgm:t>
        <a:bodyPr/>
        <a:lstStyle/>
        <a:p>
          <a:endParaRPr lang="ru-RU"/>
        </a:p>
      </dgm:t>
    </dgm:pt>
    <dgm:pt modelId="{1F8F9A3F-98C2-41D7-9A47-29BCDC114F11}" type="sibTrans" cxnId="{AE83A4B7-F4AB-4AAA-897F-7D03D98CC797}">
      <dgm:prSet/>
      <dgm:spPr/>
      <dgm:t>
        <a:bodyPr/>
        <a:lstStyle/>
        <a:p>
          <a:endParaRPr lang="ru-RU"/>
        </a:p>
      </dgm:t>
    </dgm:pt>
    <dgm:pt modelId="{C2F863B5-B28F-4778-B6FB-9F9256952203}" type="pres">
      <dgm:prSet presAssocID="{2B2FD6FC-F8BE-4109-8929-0CBF594FC3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D6EE8D-0960-4ADD-828F-FA79361CE05B}" type="pres">
      <dgm:prSet presAssocID="{2B2FD6FC-F8BE-4109-8929-0CBF594FC345}" presName="fgShape" presStyleLbl="fgShp" presStyleIdx="0" presStyleCnt="1" custLinFactNeighborX="256" custLinFactNeighborY="-1384"/>
      <dgm:spPr>
        <a:xfrm>
          <a:off x="348566" y="3611374"/>
          <a:ext cx="7571232" cy="678894"/>
        </a:xfrm>
        <a:prstGeom prst="left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686CA46-6418-4AE6-970A-B9E6A4AA94A9}" type="pres">
      <dgm:prSet presAssocID="{2B2FD6FC-F8BE-4109-8929-0CBF594FC345}" presName="linComp" presStyleCnt="0"/>
      <dgm:spPr/>
    </dgm:pt>
    <dgm:pt modelId="{1D51FDD7-683A-4CEE-BDF8-BDAC670E626A}" type="pres">
      <dgm:prSet presAssocID="{BB209ECB-7E78-46EC-A89F-6962B94021A4}" presName="compNode" presStyleCnt="0"/>
      <dgm:spPr/>
    </dgm:pt>
    <dgm:pt modelId="{FDBA2C67-E9FB-4690-A6A9-FDCC4FAEE05A}" type="pres">
      <dgm:prSet presAssocID="{BB209ECB-7E78-46EC-A89F-6962B94021A4}" presName="bkgdShape" presStyleLbl="node1" presStyleIdx="0" presStyleCnt="5"/>
      <dgm:spPr/>
      <dgm:t>
        <a:bodyPr/>
        <a:lstStyle/>
        <a:p>
          <a:endParaRPr lang="ru-RU"/>
        </a:p>
      </dgm:t>
    </dgm:pt>
    <dgm:pt modelId="{AC8AA8A5-A2F1-4216-B1E5-8AA2137ECE54}" type="pres">
      <dgm:prSet presAssocID="{BB209ECB-7E78-46EC-A89F-6962B94021A4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67F7E-1596-4DF3-8CFC-7176E18C2E60}" type="pres">
      <dgm:prSet presAssocID="{BB209ECB-7E78-46EC-A89F-6962B94021A4}" presName="invisiNode" presStyleLbl="node1" presStyleIdx="0" presStyleCnt="5"/>
      <dgm:spPr/>
    </dgm:pt>
    <dgm:pt modelId="{2DC74A0B-E491-49BC-9DD4-F9CCCA417B88}" type="pres">
      <dgm:prSet presAssocID="{BB209ECB-7E78-46EC-A89F-6962B94021A4}" presName="imagNode" presStyleLbl="fgImgPlace1" presStyleIdx="0" presStyleCnt="5"/>
      <dgm:spPr>
        <a:xfrm>
          <a:off x="5009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288565A-2E62-4261-89FC-5B118E6AF3FF}" type="pres">
      <dgm:prSet presAssocID="{3B49CF8F-4F05-4720-9692-0D43E0519F9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9D0219-DD06-4285-8D04-18C775A8F42A}" type="pres">
      <dgm:prSet presAssocID="{106300E4-C117-45C0-AE04-176461D5D063}" presName="compNode" presStyleCnt="0"/>
      <dgm:spPr/>
    </dgm:pt>
    <dgm:pt modelId="{92F0B986-5DA2-4FE0-809F-33D0EE5C0D2C}" type="pres">
      <dgm:prSet presAssocID="{106300E4-C117-45C0-AE04-176461D5D063}" presName="bkgdShape" presStyleLbl="node1" presStyleIdx="1" presStyleCnt="5"/>
      <dgm:spPr/>
      <dgm:t>
        <a:bodyPr/>
        <a:lstStyle/>
        <a:p>
          <a:endParaRPr lang="ru-RU"/>
        </a:p>
      </dgm:t>
    </dgm:pt>
    <dgm:pt modelId="{CEE426F3-8EB5-43A3-A998-6A767B0C8188}" type="pres">
      <dgm:prSet presAssocID="{106300E4-C117-45C0-AE04-176461D5D06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A6165-1A46-4E71-8227-CF2E8DE5D59A}" type="pres">
      <dgm:prSet presAssocID="{106300E4-C117-45C0-AE04-176461D5D063}" presName="invisiNode" presStyleLbl="node1" presStyleIdx="1" presStyleCnt="5"/>
      <dgm:spPr/>
    </dgm:pt>
    <dgm:pt modelId="{96E61116-A39C-4BE3-BD4B-D30F9E1DE8BC}" type="pres">
      <dgm:prSet presAssocID="{106300E4-C117-45C0-AE04-176461D5D063}" presName="imagNode" presStyleLbl="fgImgPlace1" presStyleIdx="1" presStyleCnt="5"/>
      <dgm:spPr>
        <a:xfrm>
          <a:off x="1705663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7E7E116-5D34-44E0-B8BA-83591DBD6CD9}" type="pres">
      <dgm:prSet presAssocID="{86DAAD53-99A6-4BF4-8931-185268B620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8A68B2A-94A3-4E51-9949-8AB74DF8AE44}" type="pres">
      <dgm:prSet presAssocID="{18AD3498-1B47-4033-BE4A-24809EF56797}" presName="compNode" presStyleCnt="0"/>
      <dgm:spPr/>
    </dgm:pt>
    <dgm:pt modelId="{E76ADAA7-2497-4356-815B-7DCD9062DCC6}" type="pres">
      <dgm:prSet presAssocID="{18AD3498-1B47-4033-BE4A-24809EF56797}" presName="bkgdShape" presStyleLbl="node1" presStyleIdx="2" presStyleCnt="5"/>
      <dgm:spPr/>
      <dgm:t>
        <a:bodyPr/>
        <a:lstStyle/>
        <a:p>
          <a:endParaRPr lang="ru-RU"/>
        </a:p>
      </dgm:t>
    </dgm:pt>
    <dgm:pt modelId="{A7A47FA2-1B98-482B-94F2-2D60B0B6D974}" type="pres">
      <dgm:prSet presAssocID="{18AD3498-1B47-4033-BE4A-24809EF5679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655AF-5566-423B-A69A-4324765D6C13}" type="pres">
      <dgm:prSet presAssocID="{18AD3498-1B47-4033-BE4A-24809EF56797}" presName="invisiNode" presStyleLbl="node1" presStyleIdx="2" presStyleCnt="5"/>
      <dgm:spPr/>
    </dgm:pt>
    <dgm:pt modelId="{0687D0DE-A847-43C3-BCEF-B7079A35BB49}" type="pres">
      <dgm:prSet presAssocID="{18AD3498-1B47-4033-BE4A-24809EF56797}" presName="imagNode" presStyleLbl="fgImgPlace1" presStyleIdx="2" presStyleCnt="5"/>
      <dgm:spPr>
        <a:xfrm>
          <a:off x="33612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8000" r="-8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22E5517-4BCE-4722-9B6B-C5CEE5D3C0FD}" type="pres">
      <dgm:prSet presAssocID="{978E3271-DE84-49C4-993D-CCD22769DA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4A73C39-E592-41E0-8FDB-D1C443693F86}" type="pres">
      <dgm:prSet presAssocID="{BFEC5CAD-D561-46F3-A6A4-AD698EA60D9C}" presName="compNode" presStyleCnt="0"/>
      <dgm:spPr/>
    </dgm:pt>
    <dgm:pt modelId="{81BE3E39-BEA9-44B4-94B4-48213BCDB30A}" type="pres">
      <dgm:prSet presAssocID="{BFEC5CAD-D561-46F3-A6A4-AD698EA60D9C}" presName="bkgdShape" presStyleLbl="node1" presStyleIdx="3" presStyleCnt="5"/>
      <dgm:spPr/>
      <dgm:t>
        <a:bodyPr/>
        <a:lstStyle/>
        <a:p>
          <a:endParaRPr lang="ru-RU"/>
        </a:p>
      </dgm:t>
    </dgm:pt>
    <dgm:pt modelId="{B9A9D18E-C8C0-460B-BAE2-8EDC39A5152C}" type="pres">
      <dgm:prSet presAssocID="{BFEC5CAD-D561-46F3-A6A4-AD698EA60D9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EC557-D5D7-4D1B-8A7D-B4F28A931898}" type="pres">
      <dgm:prSet presAssocID="{BFEC5CAD-D561-46F3-A6A4-AD698EA60D9C}" presName="invisiNode" presStyleLbl="node1" presStyleIdx="3" presStyleCnt="5"/>
      <dgm:spPr/>
    </dgm:pt>
    <dgm:pt modelId="{E633A668-78C2-4009-9EA0-F31F32C3844B}" type="pres">
      <dgm:prSet presAssocID="{BFEC5CAD-D561-46F3-A6A4-AD698EA60D9C}" presName="imagNode" presStyleLbl="fgImgPlace1" presStyleIdx="3" presStyleCnt="5"/>
      <dgm:spPr>
        <a:xfrm>
          <a:off x="5016791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1B402A8-77C3-46DE-B21E-0A858215004D}" type="pres">
      <dgm:prSet presAssocID="{BC349A54-D06B-4494-B82D-41F9EAC78C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71945A-B76A-4708-BB02-A6C6C0BBBF60}" type="pres">
      <dgm:prSet presAssocID="{B8BA6F9B-4892-4821-92DA-6ECCD3A6AD58}" presName="compNode" presStyleCnt="0"/>
      <dgm:spPr/>
    </dgm:pt>
    <dgm:pt modelId="{3CCD08AC-70A3-41FF-9023-FD68F84CED8E}" type="pres">
      <dgm:prSet presAssocID="{B8BA6F9B-4892-4821-92DA-6ECCD3A6AD58}" presName="bkgdShape" presStyleLbl="node1" presStyleIdx="4" presStyleCnt="5"/>
      <dgm:spPr/>
      <dgm:t>
        <a:bodyPr/>
        <a:lstStyle/>
        <a:p>
          <a:endParaRPr lang="ru-RU"/>
        </a:p>
      </dgm:t>
    </dgm:pt>
    <dgm:pt modelId="{6BCE9267-4696-4EA9-999E-A9C01286BBBD}" type="pres">
      <dgm:prSet presAssocID="{B8BA6F9B-4892-4821-92DA-6ECCD3A6AD5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7F8C2-18F5-479F-8982-0D0F5D95D704}" type="pres">
      <dgm:prSet presAssocID="{B8BA6F9B-4892-4821-92DA-6ECCD3A6AD58}" presName="invisiNode" presStyleLbl="node1" presStyleIdx="4" presStyleCnt="5"/>
      <dgm:spPr/>
    </dgm:pt>
    <dgm:pt modelId="{9F778257-32D7-45BB-A065-C0D9B3D24926}" type="pres">
      <dgm:prSet presAssocID="{B8BA6F9B-4892-4821-92DA-6ECCD3A6AD58}" presName="imagNode" presStyleLbl="fgImgPlace1" presStyleIdx="4" presStyleCnt="5"/>
      <dgm:spPr>
        <a:xfrm>
          <a:off x="6672355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5DA891E2-3BEE-4CD5-8E98-7AEF01187D1A}" type="presOf" srcId="{BB209ECB-7E78-46EC-A89F-6962B94021A4}" destId="{FDBA2C67-E9FB-4690-A6A9-FDCC4FAEE05A}" srcOrd="0" destOrd="0" presId="urn:microsoft.com/office/officeart/2005/8/layout/hList7"/>
    <dgm:cxn modelId="{E7A3DE4E-38AC-4CDD-AFD2-DF0C67D309E4}" type="presOf" srcId="{18AD3498-1B47-4033-BE4A-24809EF56797}" destId="{E76ADAA7-2497-4356-815B-7DCD9062DCC6}" srcOrd="0" destOrd="0" presId="urn:microsoft.com/office/officeart/2005/8/layout/hList7"/>
    <dgm:cxn modelId="{C132B76F-27B2-4FA8-AD53-285D14884610}" type="presOf" srcId="{BFEC5CAD-D561-46F3-A6A4-AD698EA60D9C}" destId="{B9A9D18E-C8C0-460B-BAE2-8EDC39A5152C}" srcOrd="1" destOrd="0" presId="urn:microsoft.com/office/officeart/2005/8/layout/hList7"/>
    <dgm:cxn modelId="{AFC340E4-23C7-4803-B50B-27382D13F6DC}" type="presOf" srcId="{2B2FD6FC-F8BE-4109-8929-0CBF594FC345}" destId="{C2F863B5-B28F-4778-B6FB-9F9256952203}" srcOrd="0" destOrd="0" presId="urn:microsoft.com/office/officeart/2005/8/layout/hList7"/>
    <dgm:cxn modelId="{CE8E64F0-AF0B-4419-B2CA-D0A8A956F81E}" srcId="{2B2FD6FC-F8BE-4109-8929-0CBF594FC345}" destId="{BFEC5CAD-D561-46F3-A6A4-AD698EA60D9C}" srcOrd="3" destOrd="0" parTransId="{485ED6AD-ED01-4B8A-86A4-080635520204}" sibTransId="{BC349A54-D06B-4494-B82D-41F9EAC78C5E}"/>
    <dgm:cxn modelId="{A152CB66-08EC-448C-B94C-515B05C4CB53}" type="presOf" srcId="{B8BA6F9B-4892-4821-92DA-6ECCD3A6AD58}" destId="{6BCE9267-4696-4EA9-999E-A9C01286BBBD}" srcOrd="1" destOrd="0" presId="urn:microsoft.com/office/officeart/2005/8/layout/hList7"/>
    <dgm:cxn modelId="{751BD5BE-DDD9-4AF9-B511-0AC51612BADF}" type="presOf" srcId="{3B49CF8F-4F05-4720-9692-0D43E0519F90}" destId="{0288565A-2E62-4261-89FC-5B118E6AF3FF}" srcOrd="0" destOrd="0" presId="urn:microsoft.com/office/officeart/2005/8/layout/hList7"/>
    <dgm:cxn modelId="{179CC845-A45D-44D5-9CB3-D668748F3955}" type="presOf" srcId="{B8BA6F9B-4892-4821-92DA-6ECCD3A6AD58}" destId="{3CCD08AC-70A3-41FF-9023-FD68F84CED8E}" srcOrd="0" destOrd="0" presId="urn:microsoft.com/office/officeart/2005/8/layout/hList7"/>
    <dgm:cxn modelId="{4ED17316-4DD9-407C-9C5D-6DFED2A682B5}" srcId="{2B2FD6FC-F8BE-4109-8929-0CBF594FC345}" destId="{106300E4-C117-45C0-AE04-176461D5D063}" srcOrd="1" destOrd="0" parTransId="{2D13FF62-126C-4863-8CB8-035CD3002FFA}" sibTransId="{86DAAD53-99A6-4BF4-8931-185268B620F7}"/>
    <dgm:cxn modelId="{A46A6045-E176-47CF-8EAE-63DE58BB814E}" type="presOf" srcId="{BB209ECB-7E78-46EC-A89F-6962B94021A4}" destId="{AC8AA8A5-A2F1-4216-B1E5-8AA2137ECE54}" srcOrd="1" destOrd="0" presId="urn:microsoft.com/office/officeart/2005/8/layout/hList7"/>
    <dgm:cxn modelId="{AE83A4B7-F4AB-4AAA-897F-7D03D98CC797}" srcId="{2B2FD6FC-F8BE-4109-8929-0CBF594FC345}" destId="{B8BA6F9B-4892-4821-92DA-6ECCD3A6AD58}" srcOrd="4" destOrd="0" parTransId="{44E6F920-3B1E-4209-89E6-F8F514BCC3DB}" sibTransId="{1F8F9A3F-98C2-41D7-9A47-29BCDC114F11}"/>
    <dgm:cxn modelId="{908D2BD3-FA6E-4CE2-9F32-38FCF9D2C448}" type="presOf" srcId="{86DAAD53-99A6-4BF4-8931-185268B620F7}" destId="{27E7E116-5D34-44E0-B8BA-83591DBD6CD9}" srcOrd="0" destOrd="0" presId="urn:microsoft.com/office/officeart/2005/8/layout/hList7"/>
    <dgm:cxn modelId="{6940C776-7EE4-45EF-BE27-8AB113884DE3}" type="presOf" srcId="{106300E4-C117-45C0-AE04-176461D5D063}" destId="{CEE426F3-8EB5-43A3-A998-6A767B0C8188}" srcOrd="1" destOrd="0" presId="urn:microsoft.com/office/officeart/2005/8/layout/hList7"/>
    <dgm:cxn modelId="{DC2EE5F1-8217-49E6-AC2F-D4299FB57E8D}" type="presOf" srcId="{BC349A54-D06B-4494-B82D-41F9EAC78C5E}" destId="{51B402A8-77C3-46DE-B21E-0A858215004D}" srcOrd="0" destOrd="0" presId="urn:microsoft.com/office/officeart/2005/8/layout/hList7"/>
    <dgm:cxn modelId="{B422E02E-8FA9-43DC-A956-433E709AE46B}" type="presOf" srcId="{18AD3498-1B47-4033-BE4A-24809EF56797}" destId="{A7A47FA2-1B98-482B-94F2-2D60B0B6D974}" srcOrd="1" destOrd="0" presId="urn:microsoft.com/office/officeart/2005/8/layout/hList7"/>
    <dgm:cxn modelId="{C7A32AD1-93F1-4502-9479-18D091B8D21E}" type="presOf" srcId="{978E3271-DE84-49C4-993D-CCD22769DA97}" destId="{722E5517-4BCE-4722-9B6B-C5CEE5D3C0FD}" srcOrd="0" destOrd="0" presId="urn:microsoft.com/office/officeart/2005/8/layout/hList7"/>
    <dgm:cxn modelId="{DD38EF57-4DAB-4E7E-AFC1-82A41057EC85}" type="presOf" srcId="{BFEC5CAD-D561-46F3-A6A4-AD698EA60D9C}" destId="{81BE3E39-BEA9-44B4-94B4-48213BCDB30A}" srcOrd="0" destOrd="0" presId="urn:microsoft.com/office/officeart/2005/8/layout/hList7"/>
    <dgm:cxn modelId="{D0E38233-67FB-4878-B364-9024CEE01E66}" type="presOf" srcId="{106300E4-C117-45C0-AE04-176461D5D063}" destId="{92F0B986-5DA2-4FE0-809F-33D0EE5C0D2C}" srcOrd="0" destOrd="0" presId="urn:microsoft.com/office/officeart/2005/8/layout/hList7"/>
    <dgm:cxn modelId="{33A383DB-7118-4C27-B8E7-E6A8BE4CFC2A}" srcId="{2B2FD6FC-F8BE-4109-8929-0CBF594FC345}" destId="{18AD3498-1B47-4033-BE4A-24809EF56797}" srcOrd="2" destOrd="0" parTransId="{1AD1693F-B7C3-4ACB-8769-1B14E848F5D4}" sibTransId="{978E3271-DE84-49C4-993D-CCD22769DA97}"/>
    <dgm:cxn modelId="{87FA179C-0C73-485C-AA1E-F7B45488F885}" srcId="{2B2FD6FC-F8BE-4109-8929-0CBF594FC345}" destId="{BB209ECB-7E78-46EC-A89F-6962B94021A4}" srcOrd="0" destOrd="0" parTransId="{28A7649A-0410-46C2-9048-D7E05798B832}" sibTransId="{3B49CF8F-4F05-4720-9692-0D43E0519F90}"/>
    <dgm:cxn modelId="{ADE66E96-99AD-468A-A0CD-403CD91D61D2}" type="presParOf" srcId="{C2F863B5-B28F-4778-B6FB-9F9256952203}" destId="{F2D6EE8D-0960-4ADD-828F-FA79361CE05B}" srcOrd="0" destOrd="0" presId="urn:microsoft.com/office/officeart/2005/8/layout/hList7"/>
    <dgm:cxn modelId="{36945460-B875-4B46-A4D9-BFCB1E9714ED}" type="presParOf" srcId="{C2F863B5-B28F-4778-B6FB-9F9256952203}" destId="{2686CA46-6418-4AE6-970A-B9E6A4AA94A9}" srcOrd="1" destOrd="0" presId="urn:microsoft.com/office/officeart/2005/8/layout/hList7"/>
    <dgm:cxn modelId="{783AC8A9-3AF2-4992-B933-A0F9B0816BA7}" type="presParOf" srcId="{2686CA46-6418-4AE6-970A-B9E6A4AA94A9}" destId="{1D51FDD7-683A-4CEE-BDF8-BDAC670E626A}" srcOrd="0" destOrd="0" presId="urn:microsoft.com/office/officeart/2005/8/layout/hList7"/>
    <dgm:cxn modelId="{0EC116B2-2CC7-48B1-899E-FBE13AF042DD}" type="presParOf" srcId="{1D51FDD7-683A-4CEE-BDF8-BDAC670E626A}" destId="{FDBA2C67-E9FB-4690-A6A9-FDCC4FAEE05A}" srcOrd="0" destOrd="0" presId="urn:microsoft.com/office/officeart/2005/8/layout/hList7"/>
    <dgm:cxn modelId="{67D43F7E-CF2A-4E92-97F2-5270C88060A1}" type="presParOf" srcId="{1D51FDD7-683A-4CEE-BDF8-BDAC670E626A}" destId="{AC8AA8A5-A2F1-4216-B1E5-8AA2137ECE54}" srcOrd="1" destOrd="0" presId="urn:microsoft.com/office/officeart/2005/8/layout/hList7"/>
    <dgm:cxn modelId="{3C225010-24CE-4BA9-88B5-FE9FCB53E65E}" type="presParOf" srcId="{1D51FDD7-683A-4CEE-BDF8-BDAC670E626A}" destId="{75167F7E-1596-4DF3-8CFC-7176E18C2E60}" srcOrd="2" destOrd="0" presId="urn:microsoft.com/office/officeart/2005/8/layout/hList7"/>
    <dgm:cxn modelId="{3F6AF069-AB05-4D85-BB61-33F3B193C03E}" type="presParOf" srcId="{1D51FDD7-683A-4CEE-BDF8-BDAC670E626A}" destId="{2DC74A0B-E491-49BC-9DD4-F9CCCA417B88}" srcOrd="3" destOrd="0" presId="urn:microsoft.com/office/officeart/2005/8/layout/hList7"/>
    <dgm:cxn modelId="{26AE3B97-6AA9-485E-A379-822AE58D87BA}" type="presParOf" srcId="{2686CA46-6418-4AE6-970A-B9E6A4AA94A9}" destId="{0288565A-2E62-4261-89FC-5B118E6AF3FF}" srcOrd="1" destOrd="0" presId="urn:microsoft.com/office/officeart/2005/8/layout/hList7"/>
    <dgm:cxn modelId="{7FD9DDB5-2CE0-420F-8B82-8C47C99D81B3}" type="presParOf" srcId="{2686CA46-6418-4AE6-970A-B9E6A4AA94A9}" destId="{469D0219-DD06-4285-8D04-18C775A8F42A}" srcOrd="2" destOrd="0" presId="urn:microsoft.com/office/officeart/2005/8/layout/hList7"/>
    <dgm:cxn modelId="{753D4541-586B-4964-A73B-B55F8728557A}" type="presParOf" srcId="{469D0219-DD06-4285-8D04-18C775A8F42A}" destId="{92F0B986-5DA2-4FE0-809F-33D0EE5C0D2C}" srcOrd="0" destOrd="0" presId="urn:microsoft.com/office/officeart/2005/8/layout/hList7"/>
    <dgm:cxn modelId="{DC2374C6-B853-4C0D-9136-FB540B71C3ED}" type="presParOf" srcId="{469D0219-DD06-4285-8D04-18C775A8F42A}" destId="{CEE426F3-8EB5-43A3-A998-6A767B0C8188}" srcOrd="1" destOrd="0" presId="urn:microsoft.com/office/officeart/2005/8/layout/hList7"/>
    <dgm:cxn modelId="{4AFA995B-6A8D-4540-BFBD-179F6C9966A8}" type="presParOf" srcId="{469D0219-DD06-4285-8D04-18C775A8F42A}" destId="{08BA6165-1A46-4E71-8227-CF2E8DE5D59A}" srcOrd="2" destOrd="0" presId="urn:microsoft.com/office/officeart/2005/8/layout/hList7"/>
    <dgm:cxn modelId="{5B378AF1-D56A-4C94-A243-CD0AD15996E2}" type="presParOf" srcId="{469D0219-DD06-4285-8D04-18C775A8F42A}" destId="{96E61116-A39C-4BE3-BD4B-D30F9E1DE8BC}" srcOrd="3" destOrd="0" presId="urn:microsoft.com/office/officeart/2005/8/layout/hList7"/>
    <dgm:cxn modelId="{3F7C9A33-D58F-4858-B548-4C307C042B29}" type="presParOf" srcId="{2686CA46-6418-4AE6-970A-B9E6A4AA94A9}" destId="{27E7E116-5D34-44E0-B8BA-83591DBD6CD9}" srcOrd="3" destOrd="0" presId="urn:microsoft.com/office/officeart/2005/8/layout/hList7"/>
    <dgm:cxn modelId="{88CCDE49-C679-423A-89EF-A348F2CD8935}" type="presParOf" srcId="{2686CA46-6418-4AE6-970A-B9E6A4AA94A9}" destId="{68A68B2A-94A3-4E51-9949-8AB74DF8AE44}" srcOrd="4" destOrd="0" presId="urn:microsoft.com/office/officeart/2005/8/layout/hList7"/>
    <dgm:cxn modelId="{8A81BFEF-0932-4A6F-8DB3-F4837F1211EA}" type="presParOf" srcId="{68A68B2A-94A3-4E51-9949-8AB74DF8AE44}" destId="{E76ADAA7-2497-4356-815B-7DCD9062DCC6}" srcOrd="0" destOrd="0" presId="urn:microsoft.com/office/officeart/2005/8/layout/hList7"/>
    <dgm:cxn modelId="{1B2CF3C1-47CB-4AEB-AED6-D4766E40FD82}" type="presParOf" srcId="{68A68B2A-94A3-4E51-9949-8AB74DF8AE44}" destId="{A7A47FA2-1B98-482B-94F2-2D60B0B6D974}" srcOrd="1" destOrd="0" presId="urn:microsoft.com/office/officeart/2005/8/layout/hList7"/>
    <dgm:cxn modelId="{B8446A24-937C-45CA-81AD-F707B8330671}" type="presParOf" srcId="{68A68B2A-94A3-4E51-9949-8AB74DF8AE44}" destId="{96B655AF-5566-423B-A69A-4324765D6C13}" srcOrd="2" destOrd="0" presId="urn:microsoft.com/office/officeart/2005/8/layout/hList7"/>
    <dgm:cxn modelId="{201B0071-727A-4834-96E9-75F4B37CB432}" type="presParOf" srcId="{68A68B2A-94A3-4E51-9949-8AB74DF8AE44}" destId="{0687D0DE-A847-43C3-BCEF-B7079A35BB49}" srcOrd="3" destOrd="0" presId="urn:microsoft.com/office/officeart/2005/8/layout/hList7"/>
    <dgm:cxn modelId="{5F25E8F7-FF7D-48CA-B693-F4A6CDDC7983}" type="presParOf" srcId="{2686CA46-6418-4AE6-970A-B9E6A4AA94A9}" destId="{722E5517-4BCE-4722-9B6B-C5CEE5D3C0FD}" srcOrd="5" destOrd="0" presId="urn:microsoft.com/office/officeart/2005/8/layout/hList7"/>
    <dgm:cxn modelId="{30400AF0-BAEA-4795-9C29-420057784CAE}" type="presParOf" srcId="{2686CA46-6418-4AE6-970A-B9E6A4AA94A9}" destId="{14A73C39-E592-41E0-8FDB-D1C443693F86}" srcOrd="6" destOrd="0" presId="urn:microsoft.com/office/officeart/2005/8/layout/hList7"/>
    <dgm:cxn modelId="{EDDDC1DA-E85A-4465-971C-1AB495AA668A}" type="presParOf" srcId="{14A73C39-E592-41E0-8FDB-D1C443693F86}" destId="{81BE3E39-BEA9-44B4-94B4-48213BCDB30A}" srcOrd="0" destOrd="0" presId="urn:microsoft.com/office/officeart/2005/8/layout/hList7"/>
    <dgm:cxn modelId="{134B1F88-4069-445D-90E5-8AB58B1F240E}" type="presParOf" srcId="{14A73C39-E592-41E0-8FDB-D1C443693F86}" destId="{B9A9D18E-C8C0-460B-BAE2-8EDC39A5152C}" srcOrd="1" destOrd="0" presId="urn:microsoft.com/office/officeart/2005/8/layout/hList7"/>
    <dgm:cxn modelId="{D762278B-51B9-4952-8E08-A16513A6D282}" type="presParOf" srcId="{14A73C39-E592-41E0-8FDB-D1C443693F86}" destId="{435EC557-D5D7-4D1B-8A7D-B4F28A931898}" srcOrd="2" destOrd="0" presId="urn:microsoft.com/office/officeart/2005/8/layout/hList7"/>
    <dgm:cxn modelId="{8C84EF78-680C-4363-98DA-D8ABED148272}" type="presParOf" srcId="{14A73C39-E592-41E0-8FDB-D1C443693F86}" destId="{E633A668-78C2-4009-9EA0-F31F32C3844B}" srcOrd="3" destOrd="0" presId="urn:microsoft.com/office/officeart/2005/8/layout/hList7"/>
    <dgm:cxn modelId="{C771826C-63E8-4F02-9E02-17831AD5D36B}" type="presParOf" srcId="{2686CA46-6418-4AE6-970A-B9E6A4AA94A9}" destId="{51B402A8-77C3-46DE-B21E-0A858215004D}" srcOrd="7" destOrd="0" presId="urn:microsoft.com/office/officeart/2005/8/layout/hList7"/>
    <dgm:cxn modelId="{638908C6-79F2-4664-A79E-AC78CF1C1A7A}" type="presParOf" srcId="{2686CA46-6418-4AE6-970A-B9E6A4AA94A9}" destId="{9771945A-B76A-4708-BB02-A6C6C0BBBF60}" srcOrd="8" destOrd="0" presId="urn:microsoft.com/office/officeart/2005/8/layout/hList7"/>
    <dgm:cxn modelId="{927B1443-A460-4BE0-935F-A41C402B7E49}" type="presParOf" srcId="{9771945A-B76A-4708-BB02-A6C6C0BBBF60}" destId="{3CCD08AC-70A3-41FF-9023-FD68F84CED8E}" srcOrd="0" destOrd="0" presId="urn:microsoft.com/office/officeart/2005/8/layout/hList7"/>
    <dgm:cxn modelId="{526890F2-F3BB-41B3-B6DB-4B52917C6999}" type="presParOf" srcId="{9771945A-B76A-4708-BB02-A6C6C0BBBF60}" destId="{6BCE9267-4696-4EA9-999E-A9C01286BBBD}" srcOrd="1" destOrd="0" presId="urn:microsoft.com/office/officeart/2005/8/layout/hList7"/>
    <dgm:cxn modelId="{79289C42-84F0-4209-B498-FF2193859A24}" type="presParOf" srcId="{9771945A-B76A-4708-BB02-A6C6C0BBBF60}" destId="{A6D7F8C2-18F5-479F-8982-0D0F5D95D704}" srcOrd="2" destOrd="0" presId="urn:microsoft.com/office/officeart/2005/8/layout/hList7"/>
    <dgm:cxn modelId="{21335D7E-74A0-4958-9BF8-A828BB93136C}" type="presParOf" srcId="{9771945A-B76A-4708-BB02-A6C6C0BBBF60}" destId="{9F778257-32D7-45BB-A065-C0D9B3D2492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63EAB5-1CEB-49EA-B51D-F98C227C102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563,9 млн. рублей </a:t>
          </a:r>
          <a:endParaRPr lang="ru-RU" sz="1700" dirty="0">
            <a:solidFill>
              <a:srgbClr val="FF0000"/>
            </a:solidFill>
          </a:endParaRPr>
        </a:p>
      </dgm:t>
    </dgm:pt>
    <dgm:pt modelId="{8CD1ECEE-D5AA-41C7-8D69-FB0DD2771085}" type="parTrans" cxnId="{03924F3C-CA66-4636-BF73-0D971C6A612F}">
      <dgm:prSet/>
      <dgm:spPr/>
      <dgm:t>
        <a:bodyPr/>
        <a:lstStyle/>
        <a:p>
          <a:endParaRPr lang="ru-RU"/>
        </a:p>
      </dgm:t>
    </dgm:pt>
    <dgm:pt modelId="{455F6562-3CFD-4A5B-8560-094EB12F3B05}" type="sibTrans" cxnId="{03924F3C-CA66-4636-BF73-0D971C6A612F}">
      <dgm:prSet/>
      <dgm:spPr/>
      <dgm:t>
        <a:bodyPr/>
        <a:lstStyle/>
        <a:p>
          <a:endParaRPr lang="ru-RU"/>
        </a:p>
      </dgm:t>
    </dgm:pt>
    <dgm:pt modelId="{4190D299-FD03-4FEA-9EFD-D202D93F287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Общее образование 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698,3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186BDF71-FC2E-4EA0-81BE-DB470A128C49}" type="parTrans" cxnId="{532BC500-E7E0-450B-9A8A-F23B30220E5D}">
      <dgm:prSet/>
      <dgm:spPr/>
      <dgm:t>
        <a:bodyPr/>
        <a:lstStyle/>
        <a:p>
          <a:endParaRPr lang="ru-RU"/>
        </a:p>
      </dgm:t>
    </dgm:pt>
    <dgm:pt modelId="{F66D5E3B-B1F5-4BF3-88EA-D7A8593C1D0B}" type="sibTrans" cxnId="{532BC500-E7E0-450B-9A8A-F23B30220E5D}">
      <dgm:prSet/>
      <dgm:spPr/>
      <dgm:t>
        <a:bodyPr/>
        <a:lstStyle/>
        <a:p>
          <a:endParaRPr lang="ru-RU"/>
        </a:p>
      </dgm:t>
    </dgm:pt>
    <dgm:pt modelId="{63F1876E-EA31-4013-A857-B16A2EAF839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Молодежная политика  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19,2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077A553D-ACE3-4D24-90D8-4FF2246C5558}" type="parTrans" cxnId="{77B1EFB3-E70C-47DC-BC91-89B4230A0072}">
      <dgm:prSet/>
      <dgm:spPr/>
      <dgm:t>
        <a:bodyPr/>
        <a:lstStyle/>
        <a:p>
          <a:endParaRPr lang="ru-RU"/>
        </a:p>
      </dgm:t>
    </dgm:pt>
    <dgm:pt modelId="{91891F70-F89C-435F-8195-4DC0C28A636B}" type="sibTrans" cxnId="{77B1EFB3-E70C-47DC-BC91-89B4230A0072}">
      <dgm:prSet/>
      <dgm:spPr/>
      <dgm:t>
        <a:bodyPr/>
        <a:lstStyle/>
        <a:p>
          <a:endParaRPr lang="ru-RU"/>
        </a:p>
      </dgm:t>
    </dgm:pt>
    <dgm:pt modelId="{C0BBE04A-D13E-4F09-BC44-12BB3F0D56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образования и</a:t>
          </a:r>
        </a:p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программные мероприятия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91,7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A5058FFC-DC84-4960-AE20-A2B13D08668C}" type="parTrans" cxnId="{ECEDE7C6-5153-4D37-9A18-EE5482688833}">
      <dgm:prSet/>
      <dgm:spPr/>
      <dgm:t>
        <a:bodyPr/>
        <a:lstStyle/>
        <a:p>
          <a:endParaRPr lang="ru-RU"/>
        </a:p>
      </dgm:t>
    </dgm:pt>
    <dgm:pt modelId="{DEE59304-4FE4-4130-9BE3-4AA14C0182C3}" type="sibTrans" cxnId="{ECEDE7C6-5153-4D37-9A18-EE5482688833}">
      <dgm:prSet/>
      <dgm:spPr/>
      <dgm:t>
        <a:bodyPr/>
        <a:lstStyle/>
        <a:p>
          <a:endParaRPr lang="ru-RU"/>
        </a:p>
      </dgm:t>
    </dgm:pt>
    <dgm:pt modelId="{E67AC0AE-A87A-4D7C-93F4-83C7F0626FB3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Профессиональная подготовка</a:t>
          </a:r>
        </a:p>
        <a:p>
          <a:pPr algn="ctr"/>
          <a:r>
            <a:rPr lang="ru-RU" sz="18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0,2 млн. рублей</a:t>
          </a:r>
          <a:endParaRPr lang="ru-RU" sz="1800" dirty="0">
            <a:solidFill>
              <a:srgbClr val="FF0000"/>
            </a:solidFill>
          </a:endParaRPr>
        </a:p>
      </dgm:t>
    </dgm:pt>
    <dgm:pt modelId="{C16845B5-82B5-4525-9DA7-244C949DBFEC}" type="parTrans" cxnId="{E672FA1F-A978-421D-916C-F646EE8A89FB}">
      <dgm:prSet/>
      <dgm:spPr/>
      <dgm:t>
        <a:bodyPr/>
        <a:lstStyle/>
        <a:p>
          <a:endParaRPr lang="ru-RU"/>
        </a:p>
      </dgm:t>
    </dgm:pt>
    <dgm:pt modelId="{855DD295-DE35-42CC-8F14-0FEE8FBDAC27}" type="sibTrans" cxnId="{E672FA1F-A978-421D-916C-F646EE8A89FB}">
      <dgm:prSet/>
      <dgm:spPr/>
      <dgm:t>
        <a:bodyPr/>
        <a:lstStyle/>
        <a:p>
          <a:endParaRPr lang="ru-RU"/>
        </a:p>
      </dgm:t>
    </dgm:pt>
    <dgm:pt modelId="{AE70096C-A78A-44DA-9D48-DF7E190A7DF1}" type="pres">
      <dgm:prSet presAssocID="{DE80C004-DE5A-4990-8545-31A1B63023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6BBF8-1A1B-4E2F-9D7F-26F1A4655D3F}" type="pres">
      <dgm:prSet presAssocID="{EF63EAB5-1CEB-49EA-B51D-F98C227C1021}" presName="parentText" presStyleLbl="node1" presStyleIdx="0" presStyleCnt="5" custScaleX="52407" custScaleY="71234" custLinFactY="-53460" custLinFactNeighborX="2354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48B33-020C-4CC2-8B01-8B89FBC4E779}" type="pres">
      <dgm:prSet presAssocID="{455F6562-3CFD-4A5B-8560-094EB12F3B05}" presName="spacer" presStyleCnt="0"/>
      <dgm:spPr/>
    </dgm:pt>
    <dgm:pt modelId="{903CC202-C222-417A-B177-90BE5D245BC1}" type="pres">
      <dgm:prSet presAssocID="{4190D299-FD03-4FEA-9EFD-D202D93F2875}" presName="parentText" presStyleLbl="node1" presStyleIdx="1" presStyleCnt="5" custScaleX="52571" custScaleY="62597" custLinFactY="-20010" custLinFactNeighborX="237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47295-96E5-4E64-9DCD-494273B5A3C3}" type="pres">
      <dgm:prSet presAssocID="{F66D5E3B-B1F5-4BF3-88EA-D7A8593C1D0B}" presName="spacer" presStyleCnt="0"/>
      <dgm:spPr/>
    </dgm:pt>
    <dgm:pt modelId="{1E905C69-31F4-414B-9337-1E9631A28603}" type="pres">
      <dgm:prSet presAssocID="{63F1876E-EA31-4013-A857-B16A2EAF8397}" presName="parentText" presStyleLbl="node1" presStyleIdx="2" presStyleCnt="5" custScaleX="51267" custScaleY="69738" custLinFactY="100000" custLinFactNeighborX="23959" custLinFactNeighborY="1571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4DDF-1209-4865-BFD5-D12E103C57E6}" type="pres">
      <dgm:prSet presAssocID="{91891F70-F89C-435F-8195-4DC0C28A636B}" presName="spacer" presStyleCnt="0"/>
      <dgm:spPr/>
    </dgm:pt>
    <dgm:pt modelId="{66C058AB-FE02-4268-8F07-EA8F14225F49}" type="pres">
      <dgm:prSet presAssocID="{C0BBE04A-D13E-4F09-BC44-12BB3F0D567B}" presName="parentText" presStyleLbl="node1" presStyleIdx="3" presStyleCnt="5" custScaleX="50990" custScaleY="72915" custLinFactY="-29703" custLinFactNeighborX="2380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05323-2F82-4629-AD3A-33B151335EE2}" type="pres">
      <dgm:prSet presAssocID="{DEE59304-4FE4-4130-9BE3-4AA14C0182C3}" presName="spacer" presStyleCnt="0"/>
      <dgm:spPr/>
    </dgm:pt>
    <dgm:pt modelId="{EAF75BDD-733D-47F2-A2A4-0031F9F199A6}" type="pres">
      <dgm:prSet presAssocID="{E67AC0AE-A87A-4D7C-93F4-83C7F0626FB3}" presName="parentText" presStyleLbl="node1" presStyleIdx="4" presStyleCnt="5" custScaleX="51267" custScaleY="56268" custLinFactY="13506" custLinFactNeighborX="2350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EDE7C6-5153-4D37-9A18-EE5482688833}" srcId="{DE80C004-DE5A-4990-8545-31A1B63023C9}" destId="{C0BBE04A-D13E-4F09-BC44-12BB3F0D567B}" srcOrd="3" destOrd="0" parTransId="{A5058FFC-DC84-4960-AE20-A2B13D08668C}" sibTransId="{DEE59304-4FE4-4130-9BE3-4AA14C0182C3}"/>
    <dgm:cxn modelId="{1D532899-3C66-44C3-B072-544BF181D9AC}" type="presOf" srcId="{DE80C004-DE5A-4990-8545-31A1B63023C9}" destId="{AE70096C-A78A-44DA-9D48-DF7E190A7DF1}" srcOrd="0" destOrd="0" presId="urn:microsoft.com/office/officeart/2005/8/layout/vList2"/>
    <dgm:cxn modelId="{2267AEB0-09CF-4785-9274-165BE5C0D589}" type="presOf" srcId="{C0BBE04A-D13E-4F09-BC44-12BB3F0D567B}" destId="{66C058AB-FE02-4268-8F07-EA8F14225F49}" srcOrd="0" destOrd="0" presId="urn:microsoft.com/office/officeart/2005/8/layout/vList2"/>
    <dgm:cxn modelId="{77B1EFB3-E70C-47DC-BC91-89B4230A0072}" srcId="{DE80C004-DE5A-4990-8545-31A1B63023C9}" destId="{63F1876E-EA31-4013-A857-B16A2EAF8397}" srcOrd="2" destOrd="0" parTransId="{077A553D-ACE3-4D24-90D8-4FF2246C5558}" sibTransId="{91891F70-F89C-435F-8195-4DC0C28A636B}"/>
    <dgm:cxn modelId="{BE1D0002-4D89-462F-A301-F4FA1745B607}" type="presOf" srcId="{EF63EAB5-1CEB-49EA-B51D-F98C227C1021}" destId="{B246BBF8-1A1B-4E2F-9D7F-26F1A4655D3F}" srcOrd="0" destOrd="0" presId="urn:microsoft.com/office/officeart/2005/8/layout/vList2"/>
    <dgm:cxn modelId="{532BC500-E7E0-450B-9A8A-F23B30220E5D}" srcId="{DE80C004-DE5A-4990-8545-31A1B63023C9}" destId="{4190D299-FD03-4FEA-9EFD-D202D93F2875}" srcOrd="1" destOrd="0" parTransId="{186BDF71-FC2E-4EA0-81BE-DB470A128C49}" sibTransId="{F66D5E3B-B1F5-4BF3-88EA-D7A8593C1D0B}"/>
    <dgm:cxn modelId="{17488991-DA8D-43B7-A1F1-5E6965E919C9}" type="presOf" srcId="{4190D299-FD03-4FEA-9EFD-D202D93F2875}" destId="{903CC202-C222-417A-B177-90BE5D245BC1}" srcOrd="0" destOrd="0" presId="urn:microsoft.com/office/officeart/2005/8/layout/vList2"/>
    <dgm:cxn modelId="{C398B60A-0374-434C-830E-01CE54BF31AE}" type="presOf" srcId="{E67AC0AE-A87A-4D7C-93F4-83C7F0626FB3}" destId="{EAF75BDD-733D-47F2-A2A4-0031F9F199A6}" srcOrd="0" destOrd="0" presId="urn:microsoft.com/office/officeart/2005/8/layout/vList2"/>
    <dgm:cxn modelId="{03924F3C-CA66-4636-BF73-0D971C6A612F}" srcId="{DE80C004-DE5A-4990-8545-31A1B63023C9}" destId="{EF63EAB5-1CEB-49EA-B51D-F98C227C1021}" srcOrd="0" destOrd="0" parTransId="{8CD1ECEE-D5AA-41C7-8D69-FB0DD2771085}" sibTransId="{455F6562-3CFD-4A5B-8560-094EB12F3B05}"/>
    <dgm:cxn modelId="{1478F4F6-12CA-4F58-9DE3-2A1A2008622A}" type="presOf" srcId="{63F1876E-EA31-4013-A857-B16A2EAF8397}" destId="{1E905C69-31F4-414B-9337-1E9631A28603}" srcOrd="0" destOrd="0" presId="urn:microsoft.com/office/officeart/2005/8/layout/vList2"/>
    <dgm:cxn modelId="{E672FA1F-A978-421D-916C-F646EE8A89FB}" srcId="{DE80C004-DE5A-4990-8545-31A1B63023C9}" destId="{E67AC0AE-A87A-4D7C-93F4-83C7F0626FB3}" srcOrd="4" destOrd="0" parTransId="{C16845B5-82B5-4525-9DA7-244C949DBFEC}" sibTransId="{855DD295-DE35-42CC-8F14-0FEE8FBDAC27}"/>
    <dgm:cxn modelId="{5F1E306B-B95F-4F64-814D-DE683B897DF2}" type="presParOf" srcId="{AE70096C-A78A-44DA-9D48-DF7E190A7DF1}" destId="{B246BBF8-1A1B-4E2F-9D7F-26F1A4655D3F}" srcOrd="0" destOrd="0" presId="urn:microsoft.com/office/officeart/2005/8/layout/vList2"/>
    <dgm:cxn modelId="{2D11223E-FA54-4A3E-AC82-0B7C36515004}" type="presParOf" srcId="{AE70096C-A78A-44DA-9D48-DF7E190A7DF1}" destId="{12F48B33-020C-4CC2-8B01-8B89FBC4E779}" srcOrd="1" destOrd="0" presId="urn:microsoft.com/office/officeart/2005/8/layout/vList2"/>
    <dgm:cxn modelId="{B2A4B4E4-90A8-4E9D-BED6-8BE8FB0EE347}" type="presParOf" srcId="{AE70096C-A78A-44DA-9D48-DF7E190A7DF1}" destId="{903CC202-C222-417A-B177-90BE5D245BC1}" srcOrd="2" destOrd="0" presId="urn:microsoft.com/office/officeart/2005/8/layout/vList2"/>
    <dgm:cxn modelId="{B7406928-C2BF-4321-8DFF-9B42827A6BC0}" type="presParOf" srcId="{AE70096C-A78A-44DA-9D48-DF7E190A7DF1}" destId="{68547295-96E5-4E64-9DCD-494273B5A3C3}" srcOrd="3" destOrd="0" presId="urn:microsoft.com/office/officeart/2005/8/layout/vList2"/>
    <dgm:cxn modelId="{9D24314F-FB67-4782-A841-189F15B2FDE5}" type="presParOf" srcId="{AE70096C-A78A-44DA-9D48-DF7E190A7DF1}" destId="{1E905C69-31F4-414B-9337-1E9631A28603}" srcOrd="4" destOrd="0" presId="urn:microsoft.com/office/officeart/2005/8/layout/vList2"/>
    <dgm:cxn modelId="{AC62F5C4-0BF5-4C42-934C-B4C88A6B0B51}" type="presParOf" srcId="{AE70096C-A78A-44DA-9D48-DF7E190A7DF1}" destId="{B5534DDF-1209-4865-BFD5-D12E103C57E6}" srcOrd="5" destOrd="0" presId="urn:microsoft.com/office/officeart/2005/8/layout/vList2"/>
    <dgm:cxn modelId="{50778568-C85C-4A14-A398-6C68675B76FC}" type="presParOf" srcId="{AE70096C-A78A-44DA-9D48-DF7E190A7DF1}" destId="{66C058AB-FE02-4268-8F07-EA8F14225F49}" srcOrd="6" destOrd="0" presId="urn:microsoft.com/office/officeart/2005/8/layout/vList2"/>
    <dgm:cxn modelId="{E9C440AF-BB67-4C47-A675-3219D13212FD}" type="presParOf" srcId="{AE70096C-A78A-44DA-9D48-DF7E190A7DF1}" destId="{A4605323-2F82-4629-AD3A-33B151335EE2}" srcOrd="7" destOrd="0" presId="urn:microsoft.com/office/officeart/2005/8/layout/vList2"/>
    <dgm:cxn modelId="{DD839B36-F792-4722-96BD-A5CDF5CCDBD3}" type="presParOf" srcId="{AE70096C-A78A-44DA-9D48-DF7E190A7DF1}" destId="{EAF75BDD-733D-47F2-A2A4-0031F9F199A6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2019 году</a:t>
          </a: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31,9 млн. рублей</a:t>
          </a:r>
          <a:endParaRPr lang="ru-RU" sz="1960" b="1" i="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8D0C10E0-103A-4E8B-9430-ADEBB2E10695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«Архитектурный центр» - 11,6 млн.рублей </a:t>
          </a:r>
        </a:p>
      </dgm:t>
    </dgm:pt>
    <dgm:pt modelId="{33870312-7296-4DC6-80C5-131465C11618}" type="parTrans" cxnId="{4035C10C-E397-4E62-9F04-993BEB63AFB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A316977-956B-4799-B765-27CADDED670B}" type="sibTrans" cxnId="{4035C10C-E397-4E62-9F04-993BEB63AFB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 dirty="0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b="1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87BD046C-CE56-4E2A-B205-9BB8EC95CE6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ИКЦ «Темрюкский» – 4,1 млн.рублей</a:t>
          </a:r>
          <a:endParaRPr lang="ru-RU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9EA9F976-D8F7-4A9B-B2BF-892C6AE4B30A}" type="parTrans" cxnId="{6F013046-FBB2-45FA-908A-17C697A266D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43760DD-48EE-4393-ACC7-71CEF677A103}" type="sibTrans" cxnId="{6F013046-FBB2-45FA-908A-17C697A266DB}">
      <dgm:prSet/>
      <dgm:spPr/>
      <dgm:t>
        <a:bodyPr/>
        <a:lstStyle/>
        <a:p>
          <a:endParaRPr lang="ru-RU"/>
        </a:p>
      </dgm:t>
    </dgm:pt>
    <dgm:pt modelId="{5FFE43A5-3FDE-4AC9-8D52-0131271345C7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F911EAEF-99B3-4703-8FDA-9302E388B365}" type="parTrans" cxnId="{2D61F80A-94F6-4FEC-9194-77E4FCE25F2A}">
      <dgm:prSet/>
      <dgm:spPr/>
      <dgm:t>
        <a:bodyPr/>
        <a:lstStyle/>
        <a:p>
          <a:endParaRPr lang="ru-RU"/>
        </a:p>
      </dgm:t>
    </dgm:pt>
    <dgm:pt modelId="{FD98746A-A342-40DC-94BE-82CFB9A7A943}" type="sibTrans" cxnId="{2D61F80A-94F6-4FEC-9194-77E4FCE25F2A}">
      <dgm:prSet/>
      <dgm:spPr/>
      <dgm:t>
        <a:bodyPr/>
        <a:lstStyle/>
        <a:p>
          <a:endParaRPr lang="ru-RU"/>
        </a:p>
      </dgm:t>
    </dgm:pt>
    <dgm:pt modelId="{DF9C7F79-1780-4E3A-A83F-F7182057DCCF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9AC58D94-3BED-4104-94C1-281146438AA5}" type="parTrans" cxnId="{192E6491-E702-4738-ACDC-8D59514624C6}">
      <dgm:prSet/>
      <dgm:spPr/>
      <dgm:t>
        <a:bodyPr/>
        <a:lstStyle/>
        <a:p>
          <a:endParaRPr lang="ru-RU"/>
        </a:p>
      </dgm:t>
    </dgm:pt>
    <dgm:pt modelId="{A77C59D9-3D74-4187-BF0C-F187B6353FC5}" type="sibTrans" cxnId="{192E6491-E702-4738-ACDC-8D59514624C6}">
      <dgm:prSet/>
      <dgm:spPr/>
      <dgm:t>
        <a:bodyPr/>
        <a:lstStyle/>
        <a:p>
          <a:endParaRPr lang="ru-RU"/>
        </a:p>
      </dgm:t>
    </dgm:pt>
    <dgm:pt modelId="{6F19DB14-579E-405A-80D7-D81AAFE152F6}">
      <dgm:prSet phldrT="[Текст]" custScaleX="158792" custScaleY="109972" custRadScaleRad="103743" custRadScaleInc="-174756"/>
      <dgm:spPr/>
      <dgm:t>
        <a:bodyPr/>
        <a:lstStyle/>
        <a:p>
          <a:endParaRPr lang="ru-RU"/>
        </a:p>
      </dgm:t>
    </dgm:pt>
    <dgm:pt modelId="{60FE68C5-22B6-4005-A093-EBCB412F0C37}" type="parTrans" cxnId="{169EA02A-5575-4B09-906D-60912F231500}">
      <dgm:prSet custLinFactNeighborX="-16730" custLinFactNeighborY="51776"/>
      <dgm:spPr/>
      <dgm:t>
        <a:bodyPr/>
        <a:lstStyle/>
        <a:p>
          <a:endParaRPr lang="ru-RU"/>
        </a:p>
      </dgm:t>
    </dgm:pt>
    <dgm:pt modelId="{DB19F8D0-7759-4943-96BC-DE550A83ADBB}" type="sibTrans" cxnId="{169EA02A-5575-4B09-906D-60912F231500}">
      <dgm:prSet/>
      <dgm:spPr/>
      <dgm:t>
        <a:bodyPr/>
        <a:lstStyle/>
        <a:p>
          <a:endParaRPr lang="ru-RU"/>
        </a:p>
      </dgm:t>
    </dgm:pt>
    <dgm:pt modelId="{E20889F0-3925-430D-B74F-D5EBE3E3FFEE}">
      <dgm:prSet phldrT="[Текст]" custT="1"/>
      <dgm:spPr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3F00C1D-1358-4198-8889-EC2A75645F88}" type="parTrans" cxnId="{249418A2-44F6-4BF1-AD4D-1492B3CC0067}">
      <dgm:prSet/>
      <dgm:spPr/>
      <dgm:t>
        <a:bodyPr/>
        <a:lstStyle/>
        <a:p>
          <a:endParaRPr lang="ru-RU"/>
        </a:p>
      </dgm:t>
    </dgm:pt>
    <dgm:pt modelId="{839D983D-9912-4DBA-AE63-FAD58CA3D529}" type="sibTrans" cxnId="{249418A2-44F6-4BF1-AD4D-1492B3CC0067}">
      <dgm:prSet/>
      <dgm:spPr/>
      <dgm:t>
        <a:bodyPr/>
        <a:lstStyle/>
        <a:p>
          <a:endParaRPr lang="ru-RU"/>
        </a:p>
      </dgm:t>
    </dgm:pt>
    <dgm:pt modelId="{D2CA972E-0A37-4860-AF2A-0E2380C12609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028F967-EB56-47FD-9722-6C4439FE98A6}" type="parTrans" cxnId="{46E7F88C-0B20-42CB-8202-E272E631B55B}">
      <dgm:prSet/>
      <dgm:spPr/>
      <dgm:t>
        <a:bodyPr/>
        <a:lstStyle/>
        <a:p>
          <a:endParaRPr lang="ru-RU"/>
        </a:p>
      </dgm:t>
    </dgm:pt>
    <dgm:pt modelId="{D257F11E-075F-4081-80DD-140898395EC2}" type="sibTrans" cxnId="{46E7F88C-0B20-42CB-8202-E272E631B55B}">
      <dgm:prSet/>
      <dgm:spPr/>
      <dgm:t>
        <a:bodyPr/>
        <a:lstStyle/>
        <a:p>
          <a:endParaRPr lang="ru-RU"/>
        </a:p>
      </dgm:t>
    </dgm:pt>
    <dgm:pt modelId="{B4C74C4A-425C-4BDF-A623-7A129B52FA5F}">
      <dgm:prSet phldrT="[Текст]" custT="1"/>
      <dgm:spPr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3A1B350-A13A-4216-A7E7-66155FDF4ECB}" type="sibTrans" cxnId="{3670C169-8AAE-4475-9EE0-504AE328030C}">
      <dgm:prSet/>
      <dgm:spPr/>
      <dgm:t>
        <a:bodyPr/>
        <a:lstStyle/>
        <a:p>
          <a:endParaRPr lang="ru-RU"/>
        </a:p>
      </dgm:t>
    </dgm:pt>
    <dgm:pt modelId="{2E9F741F-AF8B-4668-8451-4FBFAE2CAE9A}" type="parTrans" cxnId="{3670C169-8AAE-4475-9EE0-504AE328030C}">
      <dgm:prSet/>
      <dgm:spPr/>
      <dgm:t>
        <a:bodyPr/>
        <a:lstStyle/>
        <a:p>
          <a:endParaRPr lang="ru-RU"/>
        </a:p>
      </dgm:t>
    </dgm:pt>
    <dgm:pt modelId="{80480576-7240-40F8-9A54-60637770999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Программные мероприятия – 16,2 млн.рублей</a:t>
          </a:r>
          <a:endParaRPr lang="ru-RU" sz="1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CF9F9B98-5555-4D41-981F-527ECF12E997}" type="parTrans" cxnId="{EDFABC3F-C2D7-4B3E-BCD2-142862575A2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EC9C5A4-6BCA-4E47-A675-7FB79412C774}" type="sibTrans" cxnId="{EDFABC3F-C2D7-4B3E-BCD2-142862575A2C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 custLinFactNeighborX="-1114" custLinFactNeighborY="-17833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7" custLinFactNeighborX="-34114" custLinFactNeighborY="4184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7" custScaleX="158953" custScaleY="190781" custRadScaleRad="94102" custRadScaleInc="90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7" custScaleX="83501" custLinFactNeighborX="13073" custLinFactNeighborY="35806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7" custScaleX="186055" custScaleY="147019" custRadScaleRad="68750" custRadScaleInc="-206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D3DF3-A6A9-4862-9B90-A722B6E3A910}" type="pres">
      <dgm:prSet presAssocID="{9EA9F976-D8F7-4A9B-B2BF-892C6AE4B30A}" presName="parTrans" presStyleLbl="bgSibTrans2D1" presStyleIdx="2" presStyleCnt="7" custScaleX="77627" custLinFactNeighborX="32786" custLinFactNeighborY="29854"/>
      <dgm:spPr/>
      <dgm:t>
        <a:bodyPr/>
        <a:lstStyle/>
        <a:p>
          <a:endParaRPr lang="ru-RU"/>
        </a:p>
      </dgm:t>
    </dgm:pt>
    <dgm:pt modelId="{D97D7572-0993-4C74-9BF4-AD21641E1E78}" type="pres">
      <dgm:prSet presAssocID="{87BD046C-CE56-4E2A-B205-9BB8EC95CE64}" presName="node" presStyleLbl="node1" presStyleIdx="2" presStyleCnt="7" custScaleX="190643" custScaleY="102635" custRadScaleRad="121147" custRadScaleInc="-36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2CBF2-C2F5-4374-BD1B-11B5B63C0369}" type="pres">
      <dgm:prSet presAssocID="{CF9F9B98-5555-4D41-981F-527ECF12E997}" presName="parTrans" presStyleLbl="bgSibTrans2D1" presStyleIdx="3" presStyleCnt="7" custLinFactNeighborX="-2266" custLinFactNeighborY="24189"/>
      <dgm:spPr/>
      <dgm:t>
        <a:bodyPr/>
        <a:lstStyle/>
        <a:p>
          <a:endParaRPr lang="ru-RU"/>
        </a:p>
      </dgm:t>
    </dgm:pt>
    <dgm:pt modelId="{7E385997-64D2-41D0-94E2-7C2493BC35EA}" type="pres">
      <dgm:prSet presAssocID="{80480576-7240-40F8-9A54-606377709990}" presName="node" presStyleLbl="node1" presStyleIdx="3" presStyleCnt="7" custRadScaleRad="109281" custRadScaleInc="-2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4" presStyleCnt="7" custLinFactNeighborX="16069" custLinFactNeighborY="87194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4" presStyleCnt="7" custScaleX="183436" custScaleY="143691" custRadScaleRad="65321" custRadScaleInc="330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7CBE2-C08B-4302-9A9C-824268D79A59}" type="pres">
      <dgm:prSet presAssocID="{33870312-7296-4DC6-80C5-131465C11618}" presName="parTrans" presStyleLbl="bgSibTrans2D1" presStyleIdx="5" presStyleCnt="7" custScaleX="74811" custLinFactNeighborX="-34706" custLinFactNeighborY="35756"/>
      <dgm:spPr/>
      <dgm:t>
        <a:bodyPr/>
        <a:lstStyle/>
        <a:p>
          <a:endParaRPr lang="ru-RU"/>
        </a:p>
      </dgm:t>
    </dgm:pt>
    <dgm:pt modelId="{141CDA0B-7DCB-46E8-8076-F94118870FA9}" type="pres">
      <dgm:prSet presAssocID="{8D0C10E0-103A-4E8B-9430-ADEBB2E10695}" presName="node" presStyleLbl="node1" presStyleIdx="5" presStyleCnt="7" custScaleX="210584" custScaleY="94628" custRadScaleRad="118386" custRadScaleInc="-85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C9734-98E0-4C1B-BA1E-886501D24F04}" type="pres">
      <dgm:prSet presAssocID="{4028F967-EB56-47FD-9722-6C4439FE98A6}" presName="parTrans" presStyleLbl="bgSibTrans2D1" presStyleIdx="6" presStyleCnt="7" custLinFactNeighborX="45043" custLinFactNeighborY="-5029"/>
      <dgm:spPr/>
      <dgm:t>
        <a:bodyPr/>
        <a:lstStyle/>
        <a:p>
          <a:endParaRPr lang="ru-RU"/>
        </a:p>
      </dgm:t>
    </dgm:pt>
    <dgm:pt modelId="{B57E6C2E-B9B3-4211-976E-480B48D266B1}" type="pres">
      <dgm:prSet presAssocID="{D2CA972E-0A37-4860-AF2A-0E2380C12609}" presName="node" presStyleLbl="node1" presStyleIdx="6" presStyleCnt="7" custScaleX="164590" custScaleY="203955" custRadScaleRad="92963" custRadScaleInc="-86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9DC860-D5E9-4758-84C3-354A0B7878D0}" type="presOf" srcId="{7ADCF886-14DD-4502-B82D-2894BB052F28}" destId="{49198062-8148-4BE9-99E7-0DB0D887CD15}" srcOrd="0" destOrd="0" presId="urn:microsoft.com/office/officeart/2005/8/layout/radial4"/>
    <dgm:cxn modelId="{C252C318-6A52-4F3A-A6ED-94415B2DDA11}" type="presOf" srcId="{33870312-7296-4DC6-80C5-131465C11618}" destId="{B207CBE2-C08B-4302-9A9C-824268D79A59}" srcOrd="0" destOrd="0" presId="urn:microsoft.com/office/officeart/2005/8/layout/radial4"/>
    <dgm:cxn modelId="{DD88C5A0-4EE0-41F6-A58B-42EEEC4DD9AE}" type="presOf" srcId="{D2CA972E-0A37-4860-AF2A-0E2380C12609}" destId="{B57E6C2E-B9B3-4211-976E-480B48D266B1}" srcOrd="0" destOrd="0" presId="urn:microsoft.com/office/officeart/2005/8/layout/radial4"/>
    <dgm:cxn modelId="{C33B7B9C-08FD-42FB-8732-1A8DAC160939}" type="presOf" srcId="{059A66DA-A2D4-4AD7-8C1C-0B4D801D28DE}" destId="{6E561194-650C-4642-A5D0-6FAD6D61A9BE}" srcOrd="0" destOrd="0" presId="urn:microsoft.com/office/officeart/2005/8/layout/radial4"/>
    <dgm:cxn modelId="{169EA02A-5575-4B09-906D-60912F231500}" srcId="{B1423E14-E6A6-4FCD-A930-6F61C0DAE977}" destId="{6F19DB14-579E-405A-80D7-D81AAFE152F6}" srcOrd="7" destOrd="0" parTransId="{60FE68C5-22B6-4005-A093-EBCB412F0C37}" sibTransId="{DB19F8D0-7759-4943-96BC-DE550A83ADBB}"/>
    <dgm:cxn modelId="{46E7F88C-0B20-42CB-8202-E272E631B55B}" srcId="{7ADCF886-14DD-4502-B82D-2894BB052F28}" destId="{D2CA972E-0A37-4860-AF2A-0E2380C12609}" srcOrd="6" destOrd="0" parTransId="{4028F967-EB56-47FD-9722-6C4439FE98A6}" sibTransId="{D257F11E-075F-4081-80DD-140898395EC2}"/>
    <dgm:cxn modelId="{73B0CB72-60DF-4EE8-900A-349463ABE776}" type="presOf" srcId="{87BD046C-CE56-4E2A-B205-9BB8EC95CE64}" destId="{D97D7572-0993-4C74-9BF4-AD21641E1E78}" srcOrd="0" destOrd="0" presId="urn:microsoft.com/office/officeart/2005/8/layout/radial4"/>
    <dgm:cxn modelId="{E256D430-5605-43D0-BA67-C16588FD2381}" type="presOf" srcId="{29C0FE70-BA28-40DE-B2E4-B44934B21CB3}" destId="{8770E7B1-3B00-41CC-A87C-D9F971623DE0}" srcOrd="0" destOrd="0" presId="urn:microsoft.com/office/officeart/2005/8/layout/radial4"/>
    <dgm:cxn modelId="{15238D68-521A-4A98-88BD-C4BCBB45F093}" type="presOf" srcId="{0FF0EF2F-14EB-4203-89E6-8BE2A855B4E6}" destId="{9C73B7D1-82F6-4FCD-837B-B5307F9A4F16}" srcOrd="0" destOrd="0" presId="urn:microsoft.com/office/officeart/2005/8/layout/radial4"/>
    <dgm:cxn modelId="{3F524496-4E78-4D40-83E2-AA852F31FCD6}" type="presOf" srcId="{D47069CB-F0FC-4859-9FA6-4FFEB17B1521}" destId="{EB713533-6A32-4A5F-8517-490E1C13A075}" srcOrd="0" destOrd="0" presId="urn:microsoft.com/office/officeart/2005/8/layout/radial4"/>
    <dgm:cxn modelId="{428B513B-D20B-4725-A74C-4E59DFE3702A}" srcId="{B1423E14-E6A6-4FCD-A930-6F61C0DAE977}" destId="{CBD2E823-FC2E-46A8-A2D9-B21852B7408A}" srcOrd="3" destOrd="0" parTransId="{25DF16ED-1AFA-4551-9AEE-5BF833CAF7AA}" sibTransId="{CB317AA2-788D-44C1-A2D2-852741ECCAC2}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664AEC67-ADFC-49CB-9532-704AC49DD109}" type="presOf" srcId="{4028F967-EB56-47FD-9722-6C4439FE98A6}" destId="{C8FC9734-98E0-4C1B-BA1E-886501D24F04}" srcOrd="0" destOrd="0" presId="urn:microsoft.com/office/officeart/2005/8/layout/radial4"/>
    <dgm:cxn modelId="{4035C10C-E397-4E62-9F04-993BEB63AFB9}" srcId="{7ADCF886-14DD-4502-B82D-2894BB052F28}" destId="{8D0C10E0-103A-4E8B-9430-ADEBB2E10695}" srcOrd="5" destOrd="0" parTransId="{33870312-7296-4DC6-80C5-131465C11618}" sibTransId="{DA316977-956B-4799-B765-27CADDED670B}"/>
    <dgm:cxn modelId="{2D61F80A-94F6-4FEC-9194-77E4FCE25F2A}" srcId="{B1423E14-E6A6-4FCD-A930-6F61C0DAE977}" destId="{5FFE43A5-3FDE-4AC9-8D52-0131271345C7}" srcOrd="5" destOrd="0" parTransId="{F911EAEF-99B3-4703-8FDA-9302E388B365}" sibTransId="{FD98746A-A342-40DC-94BE-82CFB9A7A943}"/>
    <dgm:cxn modelId="{192E6491-E702-4738-ACDC-8D59514624C6}" srcId="{B1423E14-E6A6-4FCD-A930-6F61C0DAE977}" destId="{DF9C7F79-1780-4E3A-A83F-F7182057DCCF}" srcOrd="6" destOrd="0" parTransId="{9AC58D94-3BED-4104-94C1-281146438AA5}" sibTransId="{A77C59D9-3D74-4187-BF0C-F187B6353FC5}"/>
    <dgm:cxn modelId="{B39E82DC-03E6-42E3-82ED-6A125D804009}" srcId="{7ADCF886-14DD-4502-B82D-2894BB052F28}" destId="{29C0FE70-BA28-40DE-B2E4-B44934B21CB3}" srcOrd="4" destOrd="0" parTransId="{D47069CB-F0FC-4859-9FA6-4FFEB17B1521}" sibTransId="{4B9EAA47-6F64-4BA2-9F62-84A631F0C950}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6DB6F511-4BFB-48DC-BE45-54DA10984022}" type="presOf" srcId="{9EA9F976-D8F7-4A9B-B2BF-892C6AE4B30A}" destId="{1DAD3DF3-A6A9-4862-9B90-A722B6E3A910}" srcOrd="0" destOrd="0" presId="urn:microsoft.com/office/officeart/2005/8/layout/radial4"/>
    <dgm:cxn modelId="{7DC5001B-1B6E-4F5A-AAFF-55360354EB0F}" type="presOf" srcId="{8D0C10E0-103A-4E8B-9430-ADEBB2E10695}" destId="{141CDA0B-7DCB-46E8-8076-F94118870FA9}" srcOrd="0" destOrd="0" presId="urn:microsoft.com/office/officeart/2005/8/layout/radial4"/>
    <dgm:cxn modelId="{0402B013-C293-4330-8A8C-5428B28DE778}" type="presOf" srcId="{0ED18A0E-B84F-4B87-8A83-7F878201E0F1}" destId="{40D9056F-555A-4FAD-9720-4F9C8B1CE4EF}" srcOrd="0" destOrd="0" presId="urn:microsoft.com/office/officeart/2005/8/layout/radial4"/>
    <dgm:cxn modelId="{249418A2-44F6-4BF1-AD4D-1492B3CC0067}" srcId="{B1423E14-E6A6-4FCD-A930-6F61C0DAE977}" destId="{E20889F0-3925-430D-B74F-D5EBE3E3FFEE}" srcOrd="2" destOrd="0" parTransId="{93F00C1D-1358-4198-8889-EC2A75645F88}" sibTransId="{839D983D-9912-4DBA-AE63-FAD58CA3D529}"/>
    <dgm:cxn modelId="{00843BB7-6E74-44F7-AC20-22E50D24D2AB}" type="presOf" srcId="{CF9F9B98-5555-4D41-981F-527ECF12E997}" destId="{BAB2CBF2-C2F5-4374-BD1B-11B5B63C0369}" srcOrd="0" destOrd="0" presId="urn:microsoft.com/office/officeart/2005/8/layout/radial4"/>
    <dgm:cxn modelId="{6F013046-FBB2-45FA-908A-17C697A266DB}" srcId="{7ADCF886-14DD-4502-B82D-2894BB052F28}" destId="{87BD046C-CE56-4E2A-B205-9BB8EC95CE64}" srcOrd="2" destOrd="0" parTransId="{9EA9F976-D8F7-4A9B-B2BF-892C6AE4B30A}" sibTransId="{143760DD-48EE-4393-ACC7-71CEF677A103}"/>
    <dgm:cxn modelId="{3670C169-8AAE-4475-9EE0-504AE328030C}" srcId="{B1423E14-E6A6-4FCD-A930-6F61C0DAE977}" destId="{B4C74C4A-425C-4BDF-A623-7A129B52FA5F}" srcOrd="1" destOrd="0" parTransId="{2E9F741F-AF8B-4668-8451-4FBFAE2CAE9A}" sibTransId="{03A1B350-A13A-4216-A7E7-66155FDF4ECB}"/>
    <dgm:cxn modelId="{BF03C159-31E0-4F6A-BBFB-A37553DF6770}" srcId="{B1423E14-E6A6-4FCD-A930-6F61C0DAE977}" destId="{9C25B7CC-51E7-4D48-B331-6204A00EE34A}" srcOrd="4" destOrd="0" parTransId="{85E50AC0-05E9-4585-9ACF-1F4E3D1A9C36}" sibTransId="{9B0CA1F2-9177-4F64-B9C8-8F16AF120104}"/>
    <dgm:cxn modelId="{46A71437-CC7D-4959-8AF0-B0FD5961F7DA}" type="presOf" srcId="{8BED08DF-BB00-4605-ABC4-E04B7C5857FC}" destId="{A21492CD-2DEA-4461-8E4B-6275999EEEC4}" srcOrd="0" destOrd="0" presId="urn:microsoft.com/office/officeart/2005/8/layout/radial4"/>
    <dgm:cxn modelId="{EDFABC3F-C2D7-4B3E-BCD2-142862575A2C}" srcId="{7ADCF886-14DD-4502-B82D-2894BB052F28}" destId="{80480576-7240-40F8-9A54-606377709990}" srcOrd="3" destOrd="0" parTransId="{CF9F9B98-5555-4D41-981F-527ECF12E997}" sibTransId="{FEC9C5A4-6BCA-4E47-A675-7FB79412C774}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5B635317-798B-4A44-8CDC-7B543C814C2C}" type="presOf" srcId="{80480576-7240-40F8-9A54-606377709990}" destId="{7E385997-64D2-41D0-94E2-7C2493BC35EA}" srcOrd="0" destOrd="0" presId="urn:microsoft.com/office/officeart/2005/8/layout/radial4"/>
    <dgm:cxn modelId="{65DC6021-A7D9-45F8-9D46-573974E9BDC4}" type="presOf" srcId="{B1423E14-E6A6-4FCD-A930-6F61C0DAE977}" destId="{D5AA0C21-3C91-4BF3-A988-2A9820885579}" srcOrd="0" destOrd="0" presId="urn:microsoft.com/office/officeart/2005/8/layout/radial4"/>
    <dgm:cxn modelId="{832DD800-33B4-4651-9AEA-840A92E5BE50}" type="presParOf" srcId="{D5AA0C21-3C91-4BF3-A988-2A9820885579}" destId="{49198062-8148-4BE9-99E7-0DB0D887CD15}" srcOrd="0" destOrd="0" presId="urn:microsoft.com/office/officeart/2005/8/layout/radial4"/>
    <dgm:cxn modelId="{25824ED3-2E03-41ED-B5CC-2762C907DBFE}" type="presParOf" srcId="{D5AA0C21-3C91-4BF3-A988-2A9820885579}" destId="{A21492CD-2DEA-4461-8E4B-6275999EEEC4}" srcOrd="1" destOrd="0" presId="urn:microsoft.com/office/officeart/2005/8/layout/radial4"/>
    <dgm:cxn modelId="{E06950CF-7A96-43AE-BAC4-D1D3CA5325C2}" type="presParOf" srcId="{D5AA0C21-3C91-4BF3-A988-2A9820885579}" destId="{40D9056F-555A-4FAD-9720-4F9C8B1CE4EF}" srcOrd="2" destOrd="0" presId="urn:microsoft.com/office/officeart/2005/8/layout/radial4"/>
    <dgm:cxn modelId="{2BBC0C19-ADF6-4583-A169-F3E44DCEB081}" type="presParOf" srcId="{D5AA0C21-3C91-4BF3-A988-2A9820885579}" destId="{9C73B7D1-82F6-4FCD-837B-B5307F9A4F16}" srcOrd="3" destOrd="0" presId="urn:microsoft.com/office/officeart/2005/8/layout/radial4"/>
    <dgm:cxn modelId="{9FAFE51A-0D26-4B58-BC12-4E7283F138B3}" type="presParOf" srcId="{D5AA0C21-3C91-4BF3-A988-2A9820885579}" destId="{6E561194-650C-4642-A5D0-6FAD6D61A9BE}" srcOrd="4" destOrd="0" presId="urn:microsoft.com/office/officeart/2005/8/layout/radial4"/>
    <dgm:cxn modelId="{CEBA8AFA-1CAC-47D2-BBEF-CC6B625B84BC}" type="presParOf" srcId="{D5AA0C21-3C91-4BF3-A988-2A9820885579}" destId="{1DAD3DF3-A6A9-4862-9B90-A722B6E3A910}" srcOrd="5" destOrd="0" presId="urn:microsoft.com/office/officeart/2005/8/layout/radial4"/>
    <dgm:cxn modelId="{6DFCF079-C4EC-41E0-A89D-9513B209FB49}" type="presParOf" srcId="{D5AA0C21-3C91-4BF3-A988-2A9820885579}" destId="{D97D7572-0993-4C74-9BF4-AD21641E1E78}" srcOrd="6" destOrd="0" presId="urn:microsoft.com/office/officeart/2005/8/layout/radial4"/>
    <dgm:cxn modelId="{A9D9FD71-FDF2-4338-811F-AEBD6EF962D9}" type="presParOf" srcId="{D5AA0C21-3C91-4BF3-A988-2A9820885579}" destId="{BAB2CBF2-C2F5-4374-BD1B-11B5B63C0369}" srcOrd="7" destOrd="0" presId="urn:microsoft.com/office/officeart/2005/8/layout/radial4"/>
    <dgm:cxn modelId="{22FEE4A7-ABF6-4AE6-8D78-CA7F279AE75F}" type="presParOf" srcId="{D5AA0C21-3C91-4BF3-A988-2A9820885579}" destId="{7E385997-64D2-41D0-94E2-7C2493BC35EA}" srcOrd="8" destOrd="0" presId="urn:microsoft.com/office/officeart/2005/8/layout/radial4"/>
    <dgm:cxn modelId="{5F468416-5FD6-4374-BB05-0169FDF9F3B9}" type="presParOf" srcId="{D5AA0C21-3C91-4BF3-A988-2A9820885579}" destId="{EB713533-6A32-4A5F-8517-490E1C13A075}" srcOrd="9" destOrd="0" presId="urn:microsoft.com/office/officeart/2005/8/layout/radial4"/>
    <dgm:cxn modelId="{E06F036E-F162-4A73-AB75-648259CAE4D1}" type="presParOf" srcId="{D5AA0C21-3C91-4BF3-A988-2A9820885579}" destId="{8770E7B1-3B00-41CC-A87C-D9F971623DE0}" srcOrd="10" destOrd="0" presId="urn:microsoft.com/office/officeart/2005/8/layout/radial4"/>
    <dgm:cxn modelId="{104F82B7-C84A-447B-BBA5-264F5F69991D}" type="presParOf" srcId="{D5AA0C21-3C91-4BF3-A988-2A9820885579}" destId="{B207CBE2-C08B-4302-9A9C-824268D79A59}" srcOrd="11" destOrd="0" presId="urn:microsoft.com/office/officeart/2005/8/layout/radial4"/>
    <dgm:cxn modelId="{A9C48B3F-101B-4F74-838E-0E76767434A7}" type="presParOf" srcId="{D5AA0C21-3C91-4BF3-A988-2A9820885579}" destId="{141CDA0B-7DCB-46E8-8076-F94118870FA9}" srcOrd="12" destOrd="0" presId="urn:microsoft.com/office/officeart/2005/8/layout/radial4"/>
    <dgm:cxn modelId="{46803DBB-6C37-4D4D-8273-3264583C6891}" type="presParOf" srcId="{D5AA0C21-3C91-4BF3-A988-2A9820885579}" destId="{C8FC9734-98E0-4C1B-BA1E-886501D24F04}" srcOrd="13" destOrd="0" presId="urn:microsoft.com/office/officeart/2005/8/layout/radial4"/>
    <dgm:cxn modelId="{F803BF55-CCE0-4DCB-9A0C-0CC577AC4E06}" type="presParOf" srcId="{D5AA0C21-3C91-4BF3-A988-2A9820885579}" destId="{B57E6C2E-B9B3-4211-976E-480B48D266B1}" srcOrd="14" destOrd="0" presId="urn:microsoft.com/office/officeart/2005/8/layout/radial4"/>
  </dgm:cxnLst>
  <dgm:bg>
    <a:gradFill flip="none" rotWithShape="1"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B63491-6781-4081-AFD4-2F2259F2AB5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F5C0683-7816-478D-9348-A89A08DE133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155,0 тыс. 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4E6705-D571-413B-BCCC-A2B96BE9F0E1}" type="parTrans" cxnId="{134C2ECF-A121-4FC2-BC8F-2FEA143E2C11}">
      <dgm:prSet/>
      <dgm:spPr/>
      <dgm:t>
        <a:bodyPr/>
        <a:lstStyle/>
        <a:p>
          <a:endParaRPr lang="ru-RU"/>
        </a:p>
      </dgm:t>
    </dgm:pt>
    <dgm:pt modelId="{0ADFFA66-623F-49E4-936A-8118F89C131A}" type="sibTrans" cxnId="{134C2ECF-A121-4FC2-BC8F-2FEA143E2C11}">
      <dgm:prSet/>
      <dgm:spPr/>
      <dgm:t>
        <a:bodyPr/>
        <a:lstStyle/>
        <a:p>
          <a:endParaRPr lang="ru-RU"/>
        </a:p>
      </dgm:t>
    </dgm:pt>
    <dgm:pt modelId="{D634F7EE-09D0-4547-91C8-17E17984813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 муниципального образования Темрюкский район» – 0,6 млн. 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F5D024-8B97-4393-8D40-672D55B14A1A}" type="parTrans" cxnId="{3D8D4F1F-9543-4EC5-B27E-1DB239CC3A9B}">
      <dgm:prSet/>
      <dgm:spPr/>
      <dgm:t>
        <a:bodyPr/>
        <a:lstStyle/>
        <a:p>
          <a:endParaRPr lang="ru-RU"/>
        </a:p>
      </dgm:t>
    </dgm:pt>
    <dgm:pt modelId="{5F2F3C86-C8BE-4ED3-880A-93614E6A70E2}" type="sibTrans" cxnId="{3D8D4F1F-9543-4EC5-B27E-1DB239CC3A9B}">
      <dgm:prSet/>
      <dgm:spPr/>
      <dgm:t>
        <a:bodyPr/>
        <a:lstStyle/>
        <a:p>
          <a:endParaRPr lang="ru-RU"/>
        </a:p>
      </dgm:t>
    </dgm:pt>
    <dgm:pt modelId="{5670E0C1-B673-484C-A27E-FCFD213A50D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«Качество» – 155,0 тыс.рублей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913AF-84C5-4DD4-9C35-88E8FD2F7E80}" type="parTrans" cxnId="{4311E5AF-E1E9-4C22-9476-176D83849C04}">
      <dgm:prSet/>
      <dgm:spPr/>
      <dgm:t>
        <a:bodyPr/>
        <a:lstStyle/>
        <a:p>
          <a:endParaRPr lang="ru-RU"/>
        </a:p>
      </dgm:t>
    </dgm:pt>
    <dgm:pt modelId="{1887C15D-002A-47EB-9096-9A667B797E92}" type="sibTrans" cxnId="{4311E5AF-E1E9-4C22-9476-176D83849C04}">
      <dgm:prSet/>
      <dgm:spPr/>
      <dgm:t>
        <a:bodyPr/>
        <a:lstStyle/>
        <a:p>
          <a:endParaRPr lang="ru-RU"/>
        </a:p>
      </dgm:t>
    </dgm:pt>
    <dgm:pt modelId="{3D840B37-6BB2-49D1-853C-241C57052AC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 на территории муниципального образования Темрюкский район» – 250,0 тыс.рублей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6A1C09-D0CF-4C1F-B995-FA751702B87A}" type="parTrans" cxnId="{4A7F6B12-D733-46CD-8B24-35E9B45AD488}">
      <dgm:prSet/>
      <dgm:spPr/>
      <dgm:t>
        <a:bodyPr/>
        <a:lstStyle/>
        <a:p>
          <a:endParaRPr lang="ru-RU"/>
        </a:p>
      </dgm:t>
    </dgm:pt>
    <dgm:pt modelId="{623E2D5D-0F9C-4377-81EE-5D12B13D0898}" type="sibTrans" cxnId="{4A7F6B12-D733-46CD-8B24-35E9B45AD488}">
      <dgm:prSet/>
      <dgm:spPr/>
      <dgm:t>
        <a:bodyPr/>
        <a:lstStyle/>
        <a:p>
          <a:endParaRPr lang="ru-RU"/>
        </a:p>
      </dgm:t>
    </dgm:pt>
    <dgm:pt modelId="{0F7AFFE2-1EE9-42B6-BD84-79CD4C57D4A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экономики» – 2,6 млн.рублей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0A575-A9F9-4E2F-857A-6816309773B4}" type="sibTrans" cxnId="{AC5787F4-D08E-4DBF-9498-D670DC8E7C5B}">
      <dgm:prSet/>
      <dgm:spPr/>
      <dgm:t>
        <a:bodyPr/>
        <a:lstStyle/>
        <a:p>
          <a:endParaRPr lang="ru-RU"/>
        </a:p>
      </dgm:t>
    </dgm:pt>
    <dgm:pt modelId="{37845ADA-3B42-4A7B-9827-DE5801370C90}" type="parTrans" cxnId="{AC5787F4-D08E-4DBF-9498-D670DC8E7C5B}">
      <dgm:prSet/>
      <dgm:spPr/>
      <dgm:t>
        <a:bodyPr/>
        <a:lstStyle/>
        <a:p>
          <a:endParaRPr lang="ru-RU"/>
        </a:p>
      </dgm:t>
    </dgm:pt>
    <dgm:pt modelId="{CCE4499C-696F-4FB3-B776-7F2DAD403EE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0,4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B236AA-0035-4993-8FA9-FE5326AF53A3}" type="parTrans" cxnId="{AD618B85-C2CA-4BD7-9F1D-5822B30427DF}">
      <dgm:prSet/>
      <dgm:spPr/>
      <dgm:t>
        <a:bodyPr/>
        <a:lstStyle/>
        <a:p>
          <a:endParaRPr lang="ru-RU"/>
        </a:p>
      </dgm:t>
    </dgm:pt>
    <dgm:pt modelId="{F9111487-F49D-4EAE-9BA5-6B2D7C300054}" type="sibTrans" cxnId="{AD618B85-C2CA-4BD7-9F1D-5822B30427DF}">
      <dgm:prSet/>
      <dgm:spPr/>
      <dgm:t>
        <a:bodyPr/>
        <a:lstStyle/>
        <a:p>
          <a:endParaRPr lang="ru-RU"/>
        </a:p>
      </dgm:t>
    </dgm:pt>
    <dgm:pt modelId="{CECDB158-D6CF-4433-AE42-2F4DE6ED3968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11,6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1A5FED-7D81-4ABC-BDF7-80737FBC3E82}" type="sibTrans" cxnId="{22CC7BAC-B80D-4BC9-922E-0331E29C304A}">
      <dgm:prSet/>
      <dgm:spPr/>
      <dgm:t>
        <a:bodyPr/>
        <a:lstStyle/>
        <a:p>
          <a:endParaRPr lang="ru-RU"/>
        </a:p>
      </dgm:t>
    </dgm:pt>
    <dgm:pt modelId="{973690C5-0BAC-4454-8911-DD5267E09F47}" type="parTrans" cxnId="{22CC7BAC-B80D-4BC9-922E-0331E29C304A}">
      <dgm:prSet/>
      <dgm:spPr/>
      <dgm:t>
        <a:bodyPr/>
        <a:lstStyle/>
        <a:p>
          <a:endParaRPr lang="ru-RU"/>
        </a:p>
      </dgm:t>
    </dgm:pt>
    <dgm:pt modelId="{1B3BD5FF-52D4-450A-9E93-F11B9623F2A9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0,5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CBA91F-D8EE-4F74-91E0-584A41F90763}" type="parTrans" cxnId="{BB5C5F6D-9873-46A4-B7FE-513DB3F0D730}">
      <dgm:prSet/>
      <dgm:spPr/>
      <dgm:t>
        <a:bodyPr/>
        <a:lstStyle/>
        <a:p>
          <a:endParaRPr lang="ru-RU"/>
        </a:p>
      </dgm:t>
    </dgm:pt>
    <dgm:pt modelId="{7976127E-11F2-4368-912E-7CDDD71409E2}" type="sibTrans" cxnId="{BB5C5F6D-9873-46A4-B7FE-513DB3F0D730}">
      <dgm:prSet/>
      <dgm:spPr/>
      <dgm:t>
        <a:bodyPr/>
        <a:lstStyle/>
        <a:p>
          <a:endParaRPr lang="ru-RU"/>
        </a:p>
      </dgm:t>
    </dgm:pt>
    <dgm:pt modelId="{0810CC84-CCAD-4A1F-B3AD-3A40EE0B30C8}" type="pres">
      <dgm:prSet presAssocID="{23B63491-6781-4081-AFD4-2F2259F2AB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A31C9-987F-4E1D-AB5E-1ADC2040E69F}" type="pres">
      <dgm:prSet presAssocID="{0F7AFFE2-1EE9-42B6-BD84-79CD4C57D4A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1C243-EDC5-48AA-8374-F8BE662C440A}" type="pres">
      <dgm:prSet presAssocID="{2550A575-A9F9-4E2F-857A-6816309773B4}" presName="spacer" presStyleCnt="0"/>
      <dgm:spPr/>
    </dgm:pt>
    <dgm:pt modelId="{FF837927-CC05-48D2-90A5-DFE7BB1E1E9E}" type="pres">
      <dgm:prSet presAssocID="{AF5C0683-7816-478D-9348-A89A08DE133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71F2C-0BAD-4986-98F8-634637928939}" type="pres">
      <dgm:prSet presAssocID="{0ADFFA66-623F-49E4-936A-8118F89C131A}" presName="spacer" presStyleCnt="0"/>
      <dgm:spPr/>
    </dgm:pt>
    <dgm:pt modelId="{2F8A64A1-859A-483D-9097-302F8E6B8A4F}" type="pres">
      <dgm:prSet presAssocID="{D634F7EE-09D0-4547-91C8-17E17984813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F6162-C0C2-47F1-9E24-C4F1D6C2142E}" type="pres">
      <dgm:prSet presAssocID="{5F2F3C86-C8BE-4ED3-880A-93614E6A70E2}" presName="spacer" presStyleCnt="0"/>
      <dgm:spPr/>
    </dgm:pt>
    <dgm:pt modelId="{BABAC1ED-4D82-4500-BE7B-C09CB67C4651}" type="pres">
      <dgm:prSet presAssocID="{5670E0C1-B673-484C-A27E-FCFD213A50D0}" presName="parentText" presStyleLbl="node1" presStyleIdx="3" presStyleCnt="8" custLinFactY="-1880" custLinFactNeighborX="-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5F7EA-9AB3-4937-9559-132BB7872E97}" type="pres">
      <dgm:prSet presAssocID="{1887C15D-002A-47EB-9096-9A667B797E92}" presName="spacer" presStyleCnt="0"/>
      <dgm:spPr/>
    </dgm:pt>
    <dgm:pt modelId="{0B0FABDA-F407-4467-A7DC-FEA8CA96852D}" type="pres">
      <dgm:prSet presAssocID="{3D840B37-6BB2-49D1-853C-241C57052AC0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CDC7A-E48D-4734-8443-8391A04086E7}" type="pres">
      <dgm:prSet presAssocID="{623E2D5D-0F9C-4377-81EE-5D12B13D0898}" presName="spacer" presStyleCnt="0"/>
      <dgm:spPr/>
    </dgm:pt>
    <dgm:pt modelId="{E12C2844-8368-4BE3-97DC-DFB8B36041F8}" type="pres">
      <dgm:prSet presAssocID="{CCE4499C-696F-4FB3-B776-7F2DAD403EE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16154-1C94-490D-AD3D-C50A6DC2B319}" type="pres">
      <dgm:prSet presAssocID="{F9111487-F49D-4EAE-9BA5-6B2D7C300054}" presName="spacer" presStyleCnt="0"/>
      <dgm:spPr/>
    </dgm:pt>
    <dgm:pt modelId="{4F0E0805-279B-4CBE-9E1D-485CC231B04F}" type="pres">
      <dgm:prSet presAssocID="{1B3BD5FF-52D4-450A-9E93-F11B9623F2A9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CD197-8B27-422F-BF6E-A38C4EEC3363}" type="pres">
      <dgm:prSet presAssocID="{7976127E-11F2-4368-912E-7CDDD71409E2}" presName="spacer" presStyleCnt="0"/>
      <dgm:spPr/>
    </dgm:pt>
    <dgm:pt modelId="{1E5A792F-8029-4C5B-99BE-FFFCC2BD494D}" type="pres">
      <dgm:prSet presAssocID="{CECDB158-D6CF-4433-AE42-2F4DE6ED396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43CE41-0666-45F5-8959-360A5C14B271}" type="presOf" srcId="{D634F7EE-09D0-4547-91C8-17E179848135}" destId="{2F8A64A1-859A-483D-9097-302F8E6B8A4F}" srcOrd="0" destOrd="0" presId="urn:microsoft.com/office/officeart/2005/8/layout/vList2"/>
    <dgm:cxn modelId="{134C2ECF-A121-4FC2-BC8F-2FEA143E2C11}" srcId="{23B63491-6781-4081-AFD4-2F2259F2AB57}" destId="{AF5C0683-7816-478D-9348-A89A08DE1337}" srcOrd="1" destOrd="0" parTransId="{C14E6705-D571-413B-BCCC-A2B96BE9F0E1}" sibTransId="{0ADFFA66-623F-49E4-936A-8118F89C131A}"/>
    <dgm:cxn modelId="{AD618B85-C2CA-4BD7-9F1D-5822B30427DF}" srcId="{23B63491-6781-4081-AFD4-2F2259F2AB57}" destId="{CCE4499C-696F-4FB3-B776-7F2DAD403EE1}" srcOrd="5" destOrd="0" parTransId="{23B236AA-0035-4993-8FA9-FE5326AF53A3}" sibTransId="{F9111487-F49D-4EAE-9BA5-6B2D7C300054}"/>
    <dgm:cxn modelId="{4A7F6B12-D733-46CD-8B24-35E9B45AD488}" srcId="{23B63491-6781-4081-AFD4-2F2259F2AB57}" destId="{3D840B37-6BB2-49D1-853C-241C57052AC0}" srcOrd="4" destOrd="0" parTransId="{DB6A1C09-D0CF-4C1F-B995-FA751702B87A}" sibTransId="{623E2D5D-0F9C-4377-81EE-5D12B13D0898}"/>
    <dgm:cxn modelId="{AC5787F4-D08E-4DBF-9498-D670DC8E7C5B}" srcId="{23B63491-6781-4081-AFD4-2F2259F2AB57}" destId="{0F7AFFE2-1EE9-42B6-BD84-79CD4C57D4A4}" srcOrd="0" destOrd="0" parTransId="{37845ADA-3B42-4A7B-9827-DE5801370C90}" sibTransId="{2550A575-A9F9-4E2F-857A-6816309773B4}"/>
    <dgm:cxn modelId="{4311E5AF-E1E9-4C22-9476-176D83849C04}" srcId="{23B63491-6781-4081-AFD4-2F2259F2AB57}" destId="{5670E0C1-B673-484C-A27E-FCFD213A50D0}" srcOrd="3" destOrd="0" parTransId="{957913AF-84C5-4DD4-9C35-88E8FD2F7E80}" sibTransId="{1887C15D-002A-47EB-9096-9A667B797E92}"/>
    <dgm:cxn modelId="{70AA9ACD-850A-4BF4-B4AF-CFA9C9A9FAA3}" type="presOf" srcId="{0F7AFFE2-1EE9-42B6-BD84-79CD4C57D4A4}" destId="{5A6A31C9-987F-4E1D-AB5E-1ADC2040E69F}" srcOrd="0" destOrd="0" presId="urn:microsoft.com/office/officeart/2005/8/layout/vList2"/>
    <dgm:cxn modelId="{F94483FB-C369-4E8A-AFFD-2651EFCE44BC}" type="presOf" srcId="{AF5C0683-7816-478D-9348-A89A08DE1337}" destId="{FF837927-CC05-48D2-90A5-DFE7BB1E1E9E}" srcOrd="0" destOrd="0" presId="urn:microsoft.com/office/officeart/2005/8/layout/vList2"/>
    <dgm:cxn modelId="{A1D1CDD0-6892-4B14-87B4-9F64DC50E4DA}" type="presOf" srcId="{23B63491-6781-4081-AFD4-2F2259F2AB57}" destId="{0810CC84-CCAD-4A1F-B3AD-3A40EE0B30C8}" srcOrd="0" destOrd="0" presId="urn:microsoft.com/office/officeart/2005/8/layout/vList2"/>
    <dgm:cxn modelId="{4C83F506-ABDD-4D1C-9303-A2737A731C7D}" type="presOf" srcId="{5670E0C1-B673-484C-A27E-FCFD213A50D0}" destId="{BABAC1ED-4D82-4500-BE7B-C09CB67C4651}" srcOrd="0" destOrd="0" presId="urn:microsoft.com/office/officeart/2005/8/layout/vList2"/>
    <dgm:cxn modelId="{3D8D4F1F-9543-4EC5-B27E-1DB239CC3A9B}" srcId="{23B63491-6781-4081-AFD4-2F2259F2AB57}" destId="{D634F7EE-09D0-4547-91C8-17E179848135}" srcOrd="2" destOrd="0" parTransId="{63F5D024-8B97-4393-8D40-672D55B14A1A}" sibTransId="{5F2F3C86-C8BE-4ED3-880A-93614E6A70E2}"/>
    <dgm:cxn modelId="{A0DD4206-4E35-411C-BBE4-85E53D7B043D}" type="presOf" srcId="{1B3BD5FF-52D4-450A-9E93-F11B9623F2A9}" destId="{4F0E0805-279B-4CBE-9E1D-485CC231B04F}" srcOrd="0" destOrd="0" presId="urn:microsoft.com/office/officeart/2005/8/layout/vList2"/>
    <dgm:cxn modelId="{BB5C5F6D-9873-46A4-B7FE-513DB3F0D730}" srcId="{23B63491-6781-4081-AFD4-2F2259F2AB57}" destId="{1B3BD5FF-52D4-450A-9E93-F11B9623F2A9}" srcOrd="6" destOrd="0" parTransId="{30CBA91F-D8EE-4F74-91E0-584A41F90763}" sibTransId="{7976127E-11F2-4368-912E-7CDDD71409E2}"/>
    <dgm:cxn modelId="{0AE8588D-278D-4F7F-9A91-DA472AA88BDC}" type="presOf" srcId="{CECDB158-D6CF-4433-AE42-2F4DE6ED3968}" destId="{1E5A792F-8029-4C5B-99BE-FFFCC2BD494D}" srcOrd="0" destOrd="0" presId="urn:microsoft.com/office/officeart/2005/8/layout/vList2"/>
    <dgm:cxn modelId="{22CC7BAC-B80D-4BC9-922E-0331E29C304A}" srcId="{23B63491-6781-4081-AFD4-2F2259F2AB57}" destId="{CECDB158-D6CF-4433-AE42-2F4DE6ED3968}" srcOrd="7" destOrd="0" parTransId="{973690C5-0BAC-4454-8911-DD5267E09F47}" sibTransId="{E81A5FED-7D81-4ABC-BDF7-80737FBC3E82}"/>
    <dgm:cxn modelId="{970C6572-79C5-45BD-A90F-978D06109328}" type="presOf" srcId="{CCE4499C-696F-4FB3-B776-7F2DAD403EE1}" destId="{E12C2844-8368-4BE3-97DC-DFB8B36041F8}" srcOrd="0" destOrd="0" presId="urn:microsoft.com/office/officeart/2005/8/layout/vList2"/>
    <dgm:cxn modelId="{2202ED87-B620-408A-BA83-BCB11EFEA82C}" type="presOf" srcId="{3D840B37-6BB2-49D1-853C-241C57052AC0}" destId="{0B0FABDA-F407-4467-A7DC-FEA8CA96852D}" srcOrd="0" destOrd="0" presId="urn:microsoft.com/office/officeart/2005/8/layout/vList2"/>
    <dgm:cxn modelId="{029B3F5B-1537-4957-A446-CC50EC430954}" type="presParOf" srcId="{0810CC84-CCAD-4A1F-B3AD-3A40EE0B30C8}" destId="{5A6A31C9-987F-4E1D-AB5E-1ADC2040E69F}" srcOrd="0" destOrd="0" presId="urn:microsoft.com/office/officeart/2005/8/layout/vList2"/>
    <dgm:cxn modelId="{896E1EAE-54AB-41B2-BCB9-CD02C0E92BD0}" type="presParOf" srcId="{0810CC84-CCAD-4A1F-B3AD-3A40EE0B30C8}" destId="{E021C243-EDC5-48AA-8374-F8BE662C440A}" srcOrd="1" destOrd="0" presId="urn:microsoft.com/office/officeart/2005/8/layout/vList2"/>
    <dgm:cxn modelId="{B8804CC3-E6F2-416C-A24C-BFB0E0B8029A}" type="presParOf" srcId="{0810CC84-CCAD-4A1F-B3AD-3A40EE0B30C8}" destId="{FF837927-CC05-48D2-90A5-DFE7BB1E1E9E}" srcOrd="2" destOrd="0" presId="urn:microsoft.com/office/officeart/2005/8/layout/vList2"/>
    <dgm:cxn modelId="{78A1F61D-5AAF-42AA-967E-FD8BA0212C86}" type="presParOf" srcId="{0810CC84-CCAD-4A1F-B3AD-3A40EE0B30C8}" destId="{20871F2C-0BAD-4986-98F8-634637928939}" srcOrd="3" destOrd="0" presId="urn:microsoft.com/office/officeart/2005/8/layout/vList2"/>
    <dgm:cxn modelId="{7C64CBA1-5ADC-485D-8161-4140EC29491A}" type="presParOf" srcId="{0810CC84-CCAD-4A1F-B3AD-3A40EE0B30C8}" destId="{2F8A64A1-859A-483D-9097-302F8E6B8A4F}" srcOrd="4" destOrd="0" presId="urn:microsoft.com/office/officeart/2005/8/layout/vList2"/>
    <dgm:cxn modelId="{1DF11069-47B1-4D27-8C4B-84A5F946A01C}" type="presParOf" srcId="{0810CC84-CCAD-4A1F-B3AD-3A40EE0B30C8}" destId="{17FF6162-C0C2-47F1-9E24-C4F1D6C2142E}" srcOrd="5" destOrd="0" presId="urn:microsoft.com/office/officeart/2005/8/layout/vList2"/>
    <dgm:cxn modelId="{EDF51F17-9DA0-4B1A-8749-EA7C1537C118}" type="presParOf" srcId="{0810CC84-CCAD-4A1F-B3AD-3A40EE0B30C8}" destId="{BABAC1ED-4D82-4500-BE7B-C09CB67C4651}" srcOrd="6" destOrd="0" presId="urn:microsoft.com/office/officeart/2005/8/layout/vList2"/>
    <dgm:cxn modelId="{A112AD7C-FFE4-4BE6-A7A8-AB83CB0247F0}" type="presParOf" srcId="{0810CC84-CCAD-4A1F-B3AD-3A40EE0B30C8}" destId="{B7C5F7EA-9AB3-4937-9559-132BB7872E97}" srcOrd="7" destOrd="0" presId="urn:microsoft.com/office/officeart/2005/8/layout/vList2"/>
    <dgm:cxn modelId="{86CA344D-29AC-4251-BEBF-CBE6AD76CAE0}" type="presParOf" srcId="{0810CC84-CCAD-4A1F-B3AD-3A40EE0B30C8}" destId="{0B0FABDA-F407-4467-A7DC-FEA8CA96852D}" srcOrd="8" destOrd="0" presId="urn:microsoft.com/office/officeart/2005/8/layout/vList2"/>
    <dgm:cxn modelId="{81417628-9352-4DC3-A0E7-69BE8B500BF5}" type="presParOf" srcId="{0810CC84-CCAD-4A1F-B3AD-3A40EE0B30C8}" destId="{DE4CDC7A-E48D-4734-8443-8391A04086E7}" srcOrd="9" destOrd="0" presId="urn:microsoft.com/office/officeart/2005/8/layout/vList2"/>
    <dgm:cxn modelId="{601D34A9-57CF-4ECB-97A9-6B12EF147E6C}" type="presParOf" srcId="{0810CC84-CCAD-4A1F-B3AD-3A40EE0B30C8}" destId="{E12C2844-8368-4BE3-97DC-DFB8B36041F8}" srcOrd="10" destOrd="0" presId="urn:microsoft.com/office/officeart/2005/8/layout/vList2"/>
    <dgm:cxn modelId="{FD94407F-FBE1-4607-85AD-C60377CA7D62}" type="presParOf" srcId="{0810CC84-CCAD-4A1F-B3AD-3A40EE0B30C8}" destId="{29B16154-1C94-490D-AD3D-C50A6DC2B319}" srcOrd="11" destOrd="0" presId="urn:microsoft.com/office/officeart/2005/8/layout/vList2"/>
    <dgm:cxn modelId="{B8283733-7909-4135-8E26-99886EAD99E1}" type="presParOf" srcId="{0810CC84-CCAD-4A1F-B3AD-3A40EE0B30C8}" destId="{4F0E0805-279B-4CBE-9E1D-485CC231B04F}" srcOrd="12" destOrd="0" presId="urn:microsoft.com/office/officeart/2005/8/layout/vList2"/>
    <dgm:cxn modelId="{EF63CA99-DF4A-4819-907A-78AF7A9C841F}" type="presParOf" srcId="{0810CC84-CCAD-4A1F-B3AD-3A40EE0B30C8}" destId="{C6FCD197-8B27-422F-BF6E-A38C4EEC3363}" srcOrd="13" destOrd="0" presId="urn:microsoft.com/office/officeart/2005/8/layout/vList2"/>
    <dgm:cxn modelId="{E7F9641D-C86A-4D8D-94C1-033A119DF5C2}" type="presParOf" srcId="{0810CC84-CCAD-4A1F-B3AD-3A40EE0B30C8}" destId="{1E5A792F-8029-4C5B-99BE-FFFCC2BD494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6E1B6777-78E4-4638-B446-2631FF465F9A}">
      <dgm:prSet phldrT="[Текст]" custT="1"/>
      <dgm:spPr>
        <a:gradFill rotWithShape="0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Аварийно-спасательный отряд </a:t>
          </a:r>
        </a:p>
        <a:p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9,7 млн.рублей</a:t>
          </a:r>
          <a:endParaRPr lang="ru-RU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296CB686-A888-4F67-AF93-CEF608B03B3C}" type="par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F656325-5A76-4F58-9EA2-09DDE4EEA44C}" type="sib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E466AE6-1994-448A-A113-590BB568FEE9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Содержание управления ГО ЧС 7,1 млн.рублей</a:t>
          </a:r>
          <a:endParaRPr lang="ru-RU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D18E7CC0-3A1F-4D5B-AE49-57724A2D25F0}" type="par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0C7D2C98-14AE-4FED-AFDE-1E854E74BAAB}" type="sib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B6BFF7E-D8A2-4C3E-9FD4-10415BD0BC07}">
      <dgm:prSet phldrT="[Текст]" custT="1"/>
      <dgm:spPr>
        <a:gradFill rotWithShape="0">
          <a:gsLst>
            <a:gs pos="0">
              <a:schemeClr val="accent1">
                <a:alpha val="2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Программные мероприятия  0,2</a:t>
          </a:r>
          <a:r>
            <a: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млн.рублей</a:t>
          </a:r>
          <a:endParaRPr lang="ru-RU" sz="2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336CCBB8-741B-4727-8A32-00C01C76A9C9}" type="par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55088C2-B5AC-45AF-8A05-C1FE9367EFDD}" type="sib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</dgm:pt>
    <dgm:pt modelId="{04FCE947-294A-44D4-B364-F2547EAC24C9}" type="pres">
      <dgm:prSet presAssocID="{6E1B6777-78E4-4638-B446-2631FF465F9A}" presName="circ1" presStyleLbl="vennNode1" presStyleIdx="0" presStyleCnt="3" custLinFactNeighborX="-2735" custLinFactNeighborY="-6641"/>
      <dgm:spPr/>
      <dgm:t>
        <a:bodyPr/>
        <a:lstStyle/>
        <a:p>
          <a:endParaRPr lang="ru-RU"/>
        </a:p>
      </dgm:t>
    </dgm:pt>
    <dgm:pt modelId="{1D8B36B7-4E48-4C74-91FC-3C6E0AE17437}" type="pres">
      <dgm:prSet presAssocID="{6E1B6777-78E4-4638-B446-2631FF465F9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0C752-D577-46D4-B277-77428CF13A92}" type="pres">
      <dgm:prSet presAssocID="{2E466AE6-1994-448A-A113-590BB568FEE9}" presName="circ2" presStyleLbl="vennNode1" presStyleIdx="1" presStyleCnt="3" custScaleX="110050" custLinFactNeighborX="4427" custLinFactNeighborY="-3704"/>
      <dgm:spPr/>
      <dgm:t>
        <a:bodyPr/>
        <a:lstStyle/>
        <a:p>
          <a:endParaRPr lang="ru-RU"/>
        </a:p>
      </dgm:t>
    </dgm:pt>
    <dgm:pt modelId="{67C10225-1492-4D92-B83D-F553933D924F}" type="pres">
      <dgm:prSet presAssocID="{2E466AE6-1994-448A-A113-590BB568FEE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1C38-3EDB-4B96-8355-5359DF733DCC}" type="pres">
      <dgm:prSet presAssocID="{AB6BFF7E-D8A2-4C3E-9FD4-10415BD0BC07}" presName="circ3" presStyleLbl="vennNode1" presStyleIdx="2" presStyleCnt="3" custScaleX="112355" custLinFactNeighborX="-14387" custLinFactNeighborY="-3704"/>
      <dgm:spPr/>
      <dgm:t>
        <a:bodyPr/>
        <a:lstStyle/>
        <a:p>
          <a:endParaRPr lang="ru-RU"/>
        </a:p>
      </dgm:t>
    </dgm:pt>
    <dgm:pt modelId="{39DC1BF2-B6F5-499D-82B4-31617972F880}" type="pres">
      <dgm:prSet presAssocID="{AB6BFF7E-D8A2-4C3E-9FD4-10415BD0BC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8E9A41-8618-41FA-B820-1389DB49E5F2}" type="presOf" srcId="{AB6BFF7E-D8A2-4C3E-9FD4-10415BD0BC07}" destId="{39DC1BF2-B6F5-499D-82B4-31617972F880}" srcOrd="1" destOrd="0" presId="urn:microsoft.com/office/officeart/2005/8/layout/venn1"/>
    <dgm:cxn modelId="{F9DD2D4E-DEDF-49FC-BF0C-416A2E6155AB}" type="presOf" srcId="{2E466AE6-1994-448A-A113-590BB568FEE9}" destId="{EEA0C752-D577-46D4-B277-77428CF13A92}" srcOrd="0" destOrd="0" presId="urn:microsoft.com/office/officeart/2005/8/layout/venn1"/>
    <dgm:cxn modelId="{BF9DFF97-0089-49C7-8289-B730D81DF720}" srcId="{0A6AE3CB-8F00-4D37-8AE9-2255C41000EF}" destId="{6E1B6777-78E4-4638-B446-2631FF465F9A}" srcOrd="0" destOrd="0" parTransId="{296CB686-A888-4F67-AF93-CEF608B03B3C}" sibTransId="{5F656325-5A76-4F58-9EA2-09DDE4EEA44C}"/>
    <dgm:cxn modelId="{72DD1826-FBB4-4F62-BBA2-AABB9CAB298C}" type="presOf" srcId="{6E1B6777-78E4-4638-B446-2631FF465F9A}" destId="{04FCE947-294A-44D4-B364-F2547EAC24C9}" srcOrd="0" destOrd="0" presId="urn:microsoft.com/office/officeart/2005/8/layout/venn1"/>
    <dgm:cxn modelId="{85F756E1-F9A2-4F41-BE59-7DD36E8DDB15}" type="presOf" srcId="{0A6AE3CB-8F00-4D37-8AE9-2255C41000EF}" destId="{2C06436B-D640-475D-B53A-7EC16E6DFD17}" srcOrd="0" destOrd="0" presId="urn:microsoft.com/office/officeart/2005/8/layout/venn1"/>
    <dgm:cxn modelId="{156990BC-D35C-4067-9050-0B070FDF06C1}" srcId="{0A6AE3CB-8F00-4D37-8AE9-2255C41000EF}" destId="{2E466AE6-1994-448A-A113-590BB568FEE9}" srcOrd="1" destOrd="0" parTransId="{D18E7CC0-3A1F-4D5B-AE49-57724A2D25F0}" sibTransId="{0C7D2C98-14AE-4FED-AFDE-1E854E74BAAB}"/>
    <dgm:cxn modelId="{DA9EED3C-C587-4663-9DDA-006512620F7C}" type="presOf" srcId="{AB6BFF7E-D8A2-4C3E-9FD4-10415BD0BC07}" destId="{E6EF1C38-3EDB-4B96-8355-5359DF733DCC}" srcOrd="0" destOrd="0" presId="urn:microsoft.com/office/officeart/2005/8/layout/venn1"/>
    <dgm:cxn modelId="{618DEC76-9C91-444D-8AE8-722A6DC9863C}" type="presOf" srcId="{2E466AE6-1994-448A-A113-590BB568FEE9}" destId="{67C10225-1492-4D92-B83D-F553933D924F}" srcOrd="1" destOrd="0" presId="urn:microsoft.com/office/officeart/2005/8/layout/venn1"/>
    <dgm:cxn modelId="{EDC5804D-F887-438B-B532-66F2DD7139B2}" type="presOf" srcId="{6E1B6777-78E4-4638-B446-2631FF465F9A}" destId="{1D8B36B7-4E48-4C74-91FC-3C6E0AE17437}" srcOrd="1" destOrd="0" presId="urn:microsoft.com/office/officeart/2005/8/layout/venn1"/>
    <dgm:cxn modelId="{0CCD7332-7530-4F42-A439-5E140DF8C3A7}" srcId="{0A6AE3CB-8F00-4D37-8AE9-2255C41000EF}" destId="{AB6BFF7E-D8A2-4C3E-9FD4-10415BD0BC07}" srcOrd="2" destOrd="0" parTransId="{336CCBB8-741B-4727-8A32-00C01C76A9C9}" sibTransId="{A55088C2-B5AC-45AF-8A05-C1FE9367EFDD}"/>
    <dgm:cxn modelId="{261F4C5D-1922-40C2-BAC9-83E067048DA0}" type="presParOf" srcId="{2C06436B-D640-475D-B53A-7EC16E6DFD17}" destId="{04FCE947-294A-44D4-B364-F2547EAC24C9}" srcOrd="0" destOrd="0" presId="urn:microsoft.com/office/officeart/2005/8/layout/venn1"/>
    <dgm:cxn modelId="{B9E970E8-AC02-4752-8A9E-03EFECA0D334}" type="presParOf" srcId="{2C06436B-D640-475D-B53A-7EC16E6DFD17}" destId="{1D8B36B7-4E48-4C74-91FC-3C6E0AE17437}" srcOrd="1" destOrd="0" presId="urn:microsoft.com/office/officeart/2005/8/layout/venn1"/>
    <dgm:cxn modelId="{DDBFBF08-6EAB-49F9-919D-63D45B80CC58}" type="presParOf" srcId="{2C06436B-D640-475D-B53A-7EC16E6DFD17}" destId="{EEA0C752-D577-46D4-B277-77428CF13A92}" srcOrd="2" destOrd="0" presId="urn:microsoft.com/office/officeart/2005/8/layout/venn1"/>
    <dgm:cxn modelId="{F4B60B55-8134-447F-B172-53259BF87171}" type="presParOf" srcId="{2C06436B-D640-475D-B53A-7EC16E6DFD17}" destId="{67C10225-1492-4D92-B83D-F553933D924F}" srcOrd="3" destOrd="0" presId="urn:microsoft.com/office/officeart/2005/8/layout/venn1"/>
    <dgm:cxn modelId="{827DFB38-A49B-4992-846E-29A1A13716AE}" type="presParOf" srcId="{2C06436B-D640-475D-B53A-7EC16E6DFD17}" destId="{E6EF1C38-3EDB-4B96-8355-5359DF733DCC}" srcOrd="4" destOrd="0" presId="urn:microsoft.com/office/officeart/2005/8/layout/venn1"/>
    <dgm:cxn modelId="{EEAD52C8-398E-4125-83CC-B4E1BE04253F}" type="presParOf" srcId="{2C06436B-D640-475D-B53A-7EC16E6DFD17}" destId="{39DC1BF2-B6F5-499D-82B4-31617972F88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1D036-65A2-41C9-88C0-6688C649B64C}">
      <dsp:nvSpPr>
        <dsp:cNvPr id="0" name=""/>
        <dsp:cNvSpPr/>
      </dsp:nvSpPr>
      <dsp:spPr>
        <a:xfrm rot="5400000">
          <a:off x="4269677" y="-1286059"/>
          <a:ext cx="2719785" cy="52946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Приказом финансового управления от 30 мая 2018 года     «О мерах по реализации постановления администрации муниципального образования Темрюкский район от 13 мая 2014 года № 966 «О составлении проекта бюджета муниципального образования Темрюкский район на очередной финансовый год и плановый период», о порядке и методике планирования бюджетных ассигнований бюджета муниципального образования Темрюкский район на очередной финансовый год и плановый период» определены ответственные исполнители, порядок и сроки работ над документами и материалами, необходимыми для составления проекта бюджета района на 2019 год и плановый период 2020 и 2021 годов. Непосредственное составление проекта бюджета осуществляет финансовое управление администрации МО Темрюкский район.</a:t>
          </a:r>
          <a:endParaRPr lang="ru-RU" sz="1400" b="0" kern="1200" dirty="0"/>
        </a:p>
      </dsp:txBody>
      <dsp:txXfrm rot="-5400000">
        <a:off x="2982264" y="134123"/>
        <a:ext cx="5161844" cy="2454247"/>
      </dsp:txXfrm>
    </dsp:sp>
    <dsp:sp modelId="{0A4A32E8-7B28-4EF0-9AD1-8CFA85E30911}">
      <dsp:nvSpPr>
        <dsp:cNvPr id="0" name=""/>
        <dsp:cNvSpPr/>
      </dsp:nvSpPr>
      <dsp:spPr>
        <a:xfrm>
          <a:off x="4043" y="792180"/>
          <a:ext cx="2978219" cy="1138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Составление проекта бюджета</a:t>
          </a:r>
          <a:endParaRPr lang="ru-RU" sz="1800" kern="1200" dirty="0"/>
        </a:p>
      </dsp:txBody>
      <dsp:txXfrm>
        <a:off x="59602" y="847739"/>
        <a:ext cx="2867101" cy="1027016"/>
      </dsp:txXfrm>
    </dsp:sp>
    <dsp:sp modelId="{8750E769-3A7E-4D95-8258-C1E3BD057949}">
      <dsp:nvSpPr>
        <dsp:cNvPr id="0" name=""/>
        <dsp:cNvSpPr/>
      </dsp:nvSpPr>
      <dsp:spPr>
        <a:xfrm rot="5400000">
          <a:off x="4985722" y="774587"/>
          <a:ext cx="1287694" cy="52946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Администрацией муниципального образования Темрюкский район внесен проект решения о бюджете района в Совет муниципального образования Темрюкский район на рассмотрение 11 октября 2018 года. Публичные слушания (обсуждение с общественностью) по проекту бюджета проведены 6 ноября 2018 года.</a:t>
          </a:r>
          <a:endParaRPr lang="ru-RU" sz="1400" kern="1200" dirty="0"/>
        </a:p>
      </dsp:txBody>
      <dsp:txXfrm rot="-5400000">
        <a:off x="2982263" y="2840906"/>
        <a:ext cx="5231753" cy="1161974"/>
      </dsp:txXfrm>
    </dsp:sp>
    <dsp:sp modelId="{0B9CF626-83A1-4BFA-8E51-0068629F7515}">
      <dsp:nvSpPr>
        <dsp:cNvPr id="0" name=""/>
        <dsp:cNvSpPr/>
      </dsp:nvSpPr>
      <dsp:spPr>
        <a:xfrm>
          <a:off x="4043" y="2852826"/>
          <a:ext cx="2978219" cy="1138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Рассмотрение проекта бюджета</a:t>
          </a:r>
          <a:endParaRPr lang="ru-RU" sz="1800" kern="1200" dirty="0"/>
        </a:p>
      </dsp:txBody>
      <dsp:txXfrm>
        <a:off x="59602" y="2908385"/>
        <a:ext cx="2867101" cy="1027016"/>
      </dsp:txXfrm>
    </dsp:sp>
    <dsp:sp modelId="{E7873CB1-3B8A-4E29-8A49-253CF4B60F97}">
      <dsp:nvSpPr>
        <dsp:cNvPr id="0" name=""/>
        <dsp:cNvSpPr/>
      </dsp:nvSpPr>
      <dsp:spPr>
        <a:xfrm rot="5400000">
          <a:off x="4883258" y="2221652"/>
          <a:ext cx="1492622" cy="52946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Бюджет утвержден Советом муниципального образования Темрюкский район в форме решения №536 от 20 ноября 2018 года. Решение подлежит обнародованию путем опубликования его в  периодическом печатном издании  Темрюкского района газете «Тамань» и размещения на официальном сайте муниципального образования Темрюкский район в информационно-телекоммуникационной сети «Интернет».</a:t>
          </a:r>
          <a:endParaRPr lang="ru-RU" sz="1400" kern="1200" dirty="0"/>
        </a:p>
      </dsp:txBody>
      <dsp:txXfrm rot="-5400000">
        <a:off x="2982263" y="4195511"/>
        <a:ext cx="5221749" cy="1346894"/>
      </dsp:txXfrm>
    </dsp:sp>
    <dsp:sp modelId="{765B56CB-1DCA-4442-9EB2-3A5CA6797B75}">
      <dsp:nvSpPr>
        <dsp:cNvPr id="0" name=""/>
        <dsp:cNvSpPr/>
      </dsp:nvSpPr>
      <dsp:spPr>
        <a:xfrm>
          <a:off x="4043" y="4299891"/>
          <a:ext cx="2978219" cy="1138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Утверждение проекта бюджета</a:t>
          </a:r>
          <a:endParaRPr lang="ru-RU" sz="1800" kern="1200" dirty="0"/>
        </a:p>
      </dsp:txBody>
      <dsp:txXfrm>
        <a:off x="59602" y="4355450"/>
        <a:ext cx="2867101" cy="1027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A2C67-E9FB-4690-A6A9-FDCC4FAEE05A}">
      <dsp:nvSpPr>
        <dsp:cNvPr id="0" name=""/>
        <dsp:cNvSpPr/>
      </dsp:nvSpPr>
      <dsp:spPr>
        <a:xfrm>
          <a:off x="0" y="0"/>
          <a:ext cx="1607343" cy="4785394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Образование </a:t>
          </a: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1509,9 </a:t>
          </a: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sp:txBody>
      <dsp:txXfrm>
        <a:off x="47077" y="1961234"/>
        <a:ext cx="1513189" cy="1820003"/>
      </dsp:txXfrm>
    </dsp:sp>
    <dsp:sp modelId="{2DC74A0B-E491-49BC-9DD4-F9CCCA417B88}">
      <dsp:nvSpPr>
        <dsp:cNvPr id="0" name=""/>
        <dsp:cNvSpPr/>
      </dsp:nvSpPr>
      <dsp:spPr>
        <a:xfrm>
          <a:off x="48220" y="287123"/>
          <a:ext cx="1510903" cy="15935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0B986-5DA2-4FE0-809F-33D0EE5C0D2C}">
      <dsp:nvSpPr>
        <dsp:cNvPr id="0" name=""/>
        <dsp:cNvSpPr/>
      </dsp:nvSpPr>
      <dsp:spPr>
        <a:xfrm>
          <a:off x="1655564" y="0"/>
          <a:ext cx="1607343" cy="4785394"/>
        </a:xfrm>
        <a:prstGeom prst="roundRect">
          <a:avLst>
            <a:gd name="adj" fmla="val 10000"/>
          </a:avLst>
        </a:prstGeom>
        <a:solidFill>
          <a:srgbClr val="C0504D">
            <a:hueOff val="1170380"/>
            <a:satOff val="-1460"/>
            <a:lumOff val="34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Культура, кинематография </a:t>
          </a: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56,9 </a:t>
          </a: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sp:txBody>
      <dsp:txXfrm>
        <a:off x="1702641" y="1961234"/>
        <a:ext cx="1513189" cy="1820003"/>
      </dsp:txXfrm>
    </dsp:sp>
    <dsp:sp modelId="{96E61116-A39C-4BE3-BD4B-D30F9E1DE8BC}">
      <dsp:nvSpPr>
        <dsp:cNvPr id="0" name=""/>
        <dsp:cNvSpPr/>
      </dsp:nvSpPr>
      <dsp:spPr>
        <a:xfrm>
          <a:off x="1703784" y="287123"/>
          <a:ext cx="1510903" cy="159353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ADAA7-2497-4356-815B-7DCD9062DCC6}">
      <dsp:nvSpPr>
        <dsp:cNvPr id="0" name=""/>
        <dsp:cNvSpPr/>
      </dsp:nvSpPr>
      <dsp:spPr>
        <a:xfrm>
          <a:off x="3311128" y="0"/>
          <a:ext cx="1607343" cy="4785394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В связи с передачей до конца 2018 года МБУЗ «Центральная районная больница» в государственную собственность расходы по отрасли Здравоохранение составляют  0,5 </a:t>
          </a:r>
          <a:r>
            <a:rPr lang="ru-RU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sp:txBody>
      <dsp:txXfrm>
        <a:off x="3358205" y="1961234"/>
        <a:ext cx="1513189" cy="1820003"/>
      </dsp:txXfrm>
    </dsp:sp>
    <dsp:sp modelId="{0687D0DE-A847-43C3-BCEF-B7079A35BB49}">
      <dsp:nvSpPr>
        <dsp:cNvPr id="0" name=""/>
        <dsp:cNvSpPr/>
      </dsp:nvSpPr>
      <dsp:spPr>
        <a:xfrm>
          <a:off x="3359348" y="287123"/>
          <a:ext cx="1510903" cy="1593536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8000" r="-8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E3E39-BEA9-44B4-94B4-48213BCDB30A}">
      <dsp:nvSpPr>
        <dsp:cNvPr id="0" name=""/>
        <dsp:cNvSpPr/>
      </dsp:nvSpPr>
      <dsp:spPr>
        <a:xfrm>
          <a:off x="4966692" y="0"/>
          <a:ext cx="1607343" cy="4785394"/>
        </a:xfrm>
        <a:prstGeom prst="roundRect">
          <a:avLst>
            <a:gd name="adj" fmla="val 10000"/>
          </a:avLst>
        </a:prstGeom>
        <a:solidFill>
          <a:srgbClr val="C0504D">
            <a:hueOff val="3511139"/>
            <a:satOff val="-4379"/>
            <a:lumOff val="10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Социальная политика </a:t>
          </a: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155,3 </a:t>
          </a: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sp:txBody>
      <dsp:txXfrm>
        <a:off x="5013769" y="1961234"/>
        <a:ext cx="1513189" cy="1820003"/>
      </dsp:txXfrm>
    </dsp:sp>
    <dsp:sp modelId="{E633A668-78C2-4009-9EA0-F31F32C3844B}">
      <dsp:nvSpPr>
        <dsp:cNvPr id="0" name=""/>
        <dsp:cNvSpPr/>
      </dsp:nvSpPr>
      <dsp:spPr>
        <a:xfrm>
          <a:off x="5014912" y="287123"/>
          <a:ext cx="1510903" cy="159353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D08AC-70A3-41FF-9023-FD68F84CED8E}">
      <dsp:nvSpPr>
        <dsp:cNvPr id="0" name=""/>
        <dsp:cNvSpPr/>
      </dsp:nvSpPr>
      <dsp:spPr>
        <a:xfrm>
          <a:off x="6622256" y="0"/>
          <a:ext cx="1607343" cy="4785394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Физическая культура и спорт </a:t>
          </a:r>
          <a:r>
            <a:rPr lang="ru-RU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63,5 </a:t>
          </a:r>
          <a:r>
            <a:rPr lang="ru-RU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млн. рублей</a:t>
          </a:r>
        </a:p>
      </dsp:txBody>
      <dsp:txXfrm>
        <a:off x="6669333" y="1961234"/>
        <a:ext cx="1513189" cy="1820003"/>
      </dsp:txXfrm>
    </dsp:sp>
    <dsp:sp modelId="{9F778257-32D7-45BB-A065-C0D9B3D24926}">
      <dsp:nvSpPr>
        <dsp:cNvPr id="0" name=""/>
        <dsp:cNvSpPr/>
      </dsp:nvSpPr>
      <dsp:spPr>
        <a:xfrm>
          <a:off x="6670476" y="287123"/>
          <a:ext cx="1510903" cy="159353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6EE8D-0960-4ADD-828F-FA79361CE05B}">
      <dsp:nvSpPr>
        <dsp:cNvPr id="0" name=""/>
        <dsp:cNvSpPr/>
      </dsp:nvSpPr>
      <dsp:spPr>
        <a:xfrm>
          <a:off x="348566" y="3818381"/>
          <a:ext cx="7571232" cy="717809"/>
        </a:xfrm>
        <a:prstGeom prst="left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6BBF8-1A1B-4E2F-9D7F-26F1A4655D3F}">
      <dsp:nvSpPr>
        <dsp:cNvPr id="0" name=""/>
        <dsp:cNvSpPr/>
      </dsp:nvSpPr>
      <dsp:spPr>
        <a:xfrm>
          <a:off x="4180454" y="0"/>
          <a:ext cx="4627368" cy="85344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563,9 млн. рублей 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22116" y="41662"/>
        <a:ext cx="4544044" cy="770116"/>
      </dsp:txXfrm>
    </dsp:sp>
    <dsp:sp modelId="{903CC202-C222-417A-B177-90BE5D245BC1}">
      <dsp:nvSpPr>
        <dsp:cNvPr id="0" name=""/>
        <dsp:cNvSpPr/>
      </dsp:nvSpPr>
      <dsp:spPr>
        <a:xfrm>
          <a:off x="4187827" y="952080"/>
          <a:ext cx="4641848" cy="74996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Общее образование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698,3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24437" y="988690"/>
        <a:ext cx="4568628" cy="676742"/>
      </dsp:txXfrm>
    </dsp:sp>
    <dsp:sp modelId="{1E905C69-31F4-414B-9337-1E9631A28603}">
      <dsp:nvSpPr>
        <dsp:cNvPr id="0" name=""/>
        <dsp:cNvSpPr/>
      </dsp:nvSpPr>
      <dsp:spPr>
        <a:xfrm>
          <a:off x="4266985" y="3798183"/>
          <a:ext cx="4526709" cy="83551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Молодежная политика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19,2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307772" y="3838970"/>
        <a:ext cx="4445135" cy="753943"/>
      </dsp:txXfrm>
    </dsp:sp>
    <dsp:sp modelId="{66C058AB-FE02-4268-8F07-EA8F14225F49}">
      <dsp:nvSpPr>
        <dsp:cNvPr id="0" name=""/>
        <dsp:cNvSpPr/>
      </dsp:nvSpPr>
      <dsp:spPr>
        <a:xfrm>
          <a:off x="4265439" y="2790070"/>
          <a:ext cx="4502251" cy="8735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образования и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программные мероприятия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91,7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308084" y="2832715"/>
        <a:ext cx="4416961" cy="788290"/>
      </dsp:txXfrm>
    </dsp:sp>
    <dsp:sp modelId="{EAF75BDD-733D-47F2-A2A4-0031F9F199A6}">
      <dsp:nvSpPr>
        <dsp:cNvPr id="0" name=""/>
        <dsp:cNvSpPr/>
      </dsp:nvSpPr>
      <dsp:spPr>
        <a:xfrm>
          <a:off x="4226810" y="4726532"/>
          <a:ext cx="4526709" cy="67413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Профессиональная подготовка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0,2 млн. рублей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4259719" y="4759441"/>
        <a:ext cx="4460891" cy="608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98062-8148-4BE9-99E7-0DB0D887CD15}">
      <dsp:nvSpPr>
        <dsp:cNvPr id="0" name=""/>
        <dsp:cNvSpPr/>
      </dsp:nvSpPr>
      <dsp:spPr>
        <a:xfrm>
          <a:off x="2676628" y="2096210"/>
          <a:ext cx="3577758" cy="29218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2019 году</a:t>
          </a:r>
        </a:p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31,9 млн. рублей</a:t>
          </a:r>
          <a:endParaRPr lang="ru-RU" sz="1960" b="1" i="0" kern="120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sp:txBody>
      <dsp:txXfrm>
        <a:off x="3200579" y="2524102"/>
        <a:ext cx="2529856" cy="2066045"/>
      </dsp:txXfrm>
    </dsp:sp>
    <dsp:sp modelId="{A21492CD-2DEA-4461-8E4B-6275999EEEC4}">
      <dsp:nvSpPr>
        <dsp:cNvPr id="0" name=""/>
        <dsp:cNvSpPr/>
      </dsp:nvSpPr>
      <dsp:spPr>
        <a:xfrm rot="10857140">
          <a:off x="833951" y="3219243"/>
          <a:ext cx="1317155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9056F-555A-4FAD-9720-4F9C8B1CE4EF}">
      <dsp:nvSpPr>
        <dsp:cNvPr id="0" name=""/>
        <dsp:cNvSpPr/>
      </dsp:nvSpPr>
      <dsp:spPr>
        <a:xfrm>
          <a:off x="22522" y="2293571"/>
          <a:ext cx="2521707" cy="242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93440" y="2364489"/>
        <a:ext cx="2379871" cy="2279477"/>
      </dsp:txXfrm>
    </dsp:sp>
    <dsp:sp modelId="{9C73B7D1-82F6-4FCD-837B-B5307F9A4F16}">
      <dsp:nvSpPr>
        <dsp:cNvPr id="0" name=""/>
        <dsp:cNvSpPr/>
      </dsp:nvSpPr>
      <dsp:spPr>
        <a:xfrm rot="8052097">
          <a:off x="2262406" y="5255065"/>
          <a:ext cx="1347173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61194-650C-4642-A5D0-6FAD6D61A9BE}">
      <dsp:nvSpPr>
        <dsp:cNvPr id="0" name=""/>
        <dsp:cNvSpPr/>
      </dsp:nvSpPr>
      <dsp:spPr>
        <a:xfrm>
          <a:off x="686839" y="4992095"/>
          <a:ext cx="2951666" cy="1865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741489" y="5046745"/>
        <a:ext cx="2842366" cy="1756604"/>
      </dsp:txXfrm>
    </dsp:sp>
    <dsp:sp modelId="{1DAD3DF3-A6A9-4862-9B90-A722B6E3A910}">
      <dsp:nvSpPr>
        <dsp:cNvPr id="0" name=""/>
        <dsp:cNvSpPr/>
      </dsp:nvSpPr>
      <dsp:spPr>
        <a:xfrm rot="13073584">
          <a:off x="2258529" y="1794774"/>
          <a:ext cx="1413675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D7572-0993-4C74-9BF4-AD21641E1E78}">
      <dsp:nvSpPr>
        <dsp:cNvPr id="0" name=""/>
        <dsp:cNvSpPr/>
      </dsp:nvSpPr>
      <dsp:spPr>
        <a:xfrm>
          <a:off x="137497" y="714344"/>
          <a:ext cx="3024452" cy="130260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ИКЦ «Темрюкский» – 4,1 млн.рублей</a:t>
          </a:r>
          <a:endParaRPr lang="ru-RU" sz="16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175649" y="752496"/>
        <a:ext cx="2948148" cy="1226296"/>
      </dsp:txXfrm>
    </dsp:sp>
    <dsp:sp modelId="{BAB2CBF2-C2F5-4374-BD1B-11B5B63C0369}">
      <dsp:nvSpPr>
        <dsp:cNvPr id="0" name=""/>
        <dsp:cNvSpPr/>
      </dsp:nvSpPr>
      <dsp:spPr>
        <a:xfrm rot="16253108">
          <a:off x="3847320" y="1233886"/>
          <a:ext cx="1246516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85997-64D2-41D0-94E2-7C2493BC35EA}">
      <dsp:nvSpPr>
        <dsp:cNvPr id="0" name=""/>
        <dsp:cNvSpPr/>
      </dsp:nvSpPr>
      <dsp:spPr>
        <a:xfrm>
          <a:off x="3715229" y="142838"/>
          <a:ext cx="1586448" cy="126915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Программные мероприятия – 16,2 млн.рублей</a:t>
          </a:r>
          <a:endParaRPr lang="ru-RU" sz="14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3752401" y="180010"/>
        <a:ext cx="1512104" cy="1194814"/>
      </dsp:txXfrm>
    </dsp:sp>
    <dsp:sp modelId="{EB713533-6A32-4A5F-8517-490E1C13A075}">
      <dsp:nvSpPr>
        <dsp:cNvPr id="0" name=""/>
        <dsp:cNvSpPr/>
      </dsp:nvSpPr>
      <dsp:spPr>
        <a:xfrm rot="2750497">
          <a:off x="5658264" y="5598439"/>
          <a:ext cx="1639114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0E7B1-3B00-41CC-A87C-D9F971623DE0}">
      <dsp:nvSpPr>
        <dsp:cNvPr id="0" name=""/>
        <dsp:cNvSpPr/>
      </dsp:nvSpPr>
      <dsp:spPr>
        <a:xfrm>
          <a:off x="5330313" y="5034330"/>
          <a:ext cx="2910117" cy="18236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383726" y="5087743"/>
        <a:ext cx="2803291" cy="1716840"/>
      </dsp:txXfrm>
    </dsp:sp>
    <dsp:sp modelId="{B207CBE2-C08B-4302-9A9C-824268D79A59}">
      <dsp:nvSpPr>
        <dsp:cNvPr id="0" name=""/>
        <dsp:cNvSpPr/>
      </dsp:nvSpPr>
      <dsp:spPr>
        <a:xfrm rot="19358218">
          <a:off x="5265388" y="1848579"/>
          <a:ext cx="1366611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1CDA0B-7DCB-46E8-8076-F94118870FA9}">
      <dsp:nvSpPr>
        <dsp:cNvPr id="0" name=""/>
        <dsp:cNvSpPr/>
      </dsp:nvSpPr>
      <dsp:spPr>
        <a:xfrm>
          <a:off x="5638240" y="785798"/>
          <a:ext cx="3340806" cy="120097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«Архитектурный центр» - 11,6 млн.рублей </a:t>
          </a:r>
        </a:p>
      </dsp:txBody>
      <dsp:txXfrm>
        <a:off x="5673415" y="820973"/>
        <a:ext cx="3270456" cy="1130629"/>
      </dsp:txXfrm>
    </dsp:sp>
    <dsp:sp modelId="{C8FC9734-98E0-4C1B-BA1E-886501D24F04}">
      <dsp:nvSpPr>
        <dsp:cNvPr id="0" name=""/>
        <dsp:cNvSpPr/>
      </dsp:nvSpPr>
      <dsp:spPr>
        <a:xfrm rot="23834">
          <a:off x="6997768" y="3219745"/>
          <a:ext cx="1461700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E6C2E-B9B3-4211-976E-480B48D266B1}">
      <dsp:nvSpPr>
        <dsp:cNvPr id="0" name=""/>
        <dsp:cNvSpPr/>
      </dsp:nvSpPr>
      <dsp:spPr>
        <a:xfrm>
          <a:off x="6495490" y="2285994"/>
          <a:ext cx="2611135" cy="258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571305" y="2361809"/>
        <a:ext cx="2459505" cy="24368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A31C9-987F-4E1D-AB5E-1ADC2040E69F}">
      <dsp:nvSpPr>
        <dsp:cNvPr id="0" name=""/>
        <dsp:cNvSpPr/>
      </dsp:nvSpPr>
      <dsp:spPr>
        <a:xfrm>
          <a:off x="0" y="60972"/>
          <a:ext cx="8229600" cy="7034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экономики» – 2,6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95312"/>
        <a:ext cx="8160920" cy="634782"/>
      </dsp:txXfrm>
    </dsp:sp>
    <dsp:sp modelId="{FF837927-CC05-48D2-90A5-DFE7BB1E1E9E}">
      <dsp:nvSpPr>
        <dsp:cNvPr id="0" name=""/>
        <dsp:cNvSpPr/>
      </dsp:nvSpPr>
      <dsp:spPr>
        <a:xfrm>
          <a:off x="0" y="810515"/>
          <a:ext cx="8229600" cy="703462"/>
        </a:xfrm>
        <a:prstGeom prst="roundRect">
          <a:avLst/>
        </a:prstGeom>
        <a:solidFill>
          <a:schemeClr val="accent3">
            <a:hueOff val="660788"/>
            <a:satOff val="-3542"/>
            <a:lumOff val="-4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155,0 тыс. 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844855"/>
        <a:ext cx="8160920" cy="634782"/>
      </dsp:txXfrm>
    </dsp:sp>
    <dsp:sp modelId="{2F8A64A1-859A-483D-9097-302F8E6B8A4F}">
      <dsp:nvSpPr>
        <dsp:cNvPr id="0" name=""/>
        <dsp:cNvSpPr/>
      </dsp:nvSpPr>
      <dsp:spPr>
        <a:xfrm>
          <a:off x="0" y="1560057"/>
          <a:ext cx="8229600" cy="703462"/>
        </a:xfrm>
        <a:prstGeom prst="roundRect">
          <a:avLst/>
        </a:prstGeom>
        <a:solidFill>
          <a:schemeClr val="accent3">
            <a:hueOff val="1321576"/>
            <a:satOff val="-7085"/>
            <a:lumOff val="-9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 муниципального образования Темрюкский район» – 0,6 млн. 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1594397"/>
        <a:ext cx="8160920" cy="634782"/>
      </dsp:txXfrm>
    </dsp:sp>
    <dsp:sp modelId="{BABAC1ED-4D82-4500-BE7B-C09CB67C4651}">
      <dsp:nvSpPr>
        <dsp:cNvPr id="0" name=""/>
        <dsp:cNvSpPr/>
      </dsp:nvSpPr>
      <dsp:spPr>
        <a:xfrm>
          <a:off x="0" y="2250295"/>
          <a:ext cx="8229600" cy="703462"/>
        </a:xfrm>
        <a:prstGeom prst="roundRect">
          <a:avLst/>
        </a:prstGeom>
        <a:solidFill>
          <a:schemeClr val="accent3">
            <a:hueOff val="1982364"/>
            <a:satOff val="-10627"/>
            <a:lumOff val="-14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«Качество» – 155,0 тыс.рублей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2284635"/>
        <a:ext cx="8160920" cy="634782"/>
      </dsp:txXfrm>
    </dsp:sp>
    <dsp:sp modelId="{0B0FABDA-F407-4467-A7DC-FEA8CA96852D}">
      <dsp:nvSpPr>
        <dsp:cNvPr id="0" name=""/>
        <dsp:cNvSpPr/>
      </dsp:nvSpPr>
      <dsp:spPr>
        <a:xfrm>
          <a:off x="0" y="3059142"/>
          <a:ext cx="8229600" cy="703462"/>
        </a:xfrm>
        <a:prstGeom prst="roundRect">
          <a:avLst/>
        </a:prstGeom>
        <a:solidFill>
          <a:schemeClr val="accent3">
            <a:hueOff val="2643152"/>
            <a:satOff val="-14169"/>
            <a:lumOff val="-190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 на территории муниципального образования Темрюкский район» – 250,0 тыс.рублей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3093482"/>
        <a:ext cx="8160920" cy="634782"/>
      </dsp:txXfrm>
    </dsp:sp>
    <dsp:sp modelId="{E12C2844-8368-4BE3-97DC-DFB8B36041F8}">
      <dsp:nvSpPr>
        <dsp:cNvPr id="0" name=""/>
        <dsp:cNvSpPr/>
      </dsp:nvSpPr>
      <dsp:spPr>
        <a:xfrm>
          <a:off x="0" y="3808685"/>
          <a:ext cx="8229600" cy="703462"/>
        </a:xfrm>
        <a:prstGeom prst="roundRect">
          <a:avLst/>
        </a:prstGeom>
        <a:solidFill>
          <a:schemeClr val="accent3">
            <a:hueOff val="3303940"/>
            <a:satOff val="-17711"/>
            <a:lumOff val="-23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0,4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3843025"/>
        <a:ext cx="8160920" cy="634782"/>
      </dsp:txXfrm>
    </dsp:sp>
    <dsp:sp modelId="{4F0E0805-279B-4CBE-9E1D-485CC231B04F}">
      <dsp:nvSpPr>
        <dsp:cNvPr id="0" name=""/>
        <dsp:cNvSpPr/>
      </dsp:nvSpPr>
      <dsp:spPr>
        <a:xfrm>
          <a:off x="0" y="4558228"/>
          <a:ext cx="8229600" cy="703462"/>
        </a:xfrm>
        <a:prstGeom prst="roundRect">
          <a:avLst/>
        </a:prstGeom>
        <a:solidFill>
          <a:schemeClr val="accent3">
            <a:hueOff val="3964728"/>
            <a:satOff val="-21254"/>
            <a:lumOff val="-28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0,5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4592568"/>
        <a:ext cx="8160920" cy="634782"/>
      </dsp:txXfrm>
    </dsp:sp>
    <dsp:sp modelId="{1E5A792F-8029-4C5B-99BE-FFFCC2BD494D}">
      <dsp:nvSpPr>
        <dsp:cNvPr id="0" name=""/>
        <dsp:cNvSpPr/>
      </dsp:nvSpPr>
      <dsp:spPr>
        <a:xfrm>
          <a:off x="0" y="5307770"/>
          <a:ext cx="8229600" cy="703462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11,6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5342110"/>
        <a:ext cx="8160920" cy="6347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CE947-294A-44D4-B364-F2547EAC24C9}">
      <dsp:nvSpPr>
        <dsp:cNvPr id="0" name=""/>
        <dsp:cNvSpPr/>
      </dsp:nvSpPr>
      <dsp:spPr>
        <a:xfrm>
          <a:off x="1757664" y="0"/>
          <a:ext cx="2633672" cy="2633672"/>
        </a:xfrm>
        <a:prstGeom prst="ellipse">
          <a:avLst/>
        </a:prstGeom>
        <a:gradFill rotWithShape="0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Аварийно-спасательный отряд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9,7 млн.рублей</a:t>
          </a:r>
          <a:endParaRPr lang="ru-RU" sz="1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2108820" y="460892"/>
        <a:ext cx="1931359" cy="1185152"/>
      </dsp:txXfrm>
    </dsp:sp>
    <dsp:sp modelId="{EEA0C752-D577-46D4-B277-77428CF13A92}">
      <dsp:nvSpPr>
        <dsp:cNvPr id="0" name=""/>
        <dsp:cNvSpPr/>
      </dsp:nvSpPr>
      <dsp:spPr>
        <a:xfrm>
          <a:off x="2764262" y="1603362"/>
          <a:ext cx="2898356" cy="2633672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Содержание управления ГО ЧС 7,1 млн.рублей</a:t>
          </a:r>
          <a:endParaRPr lang="ru-RU" sz="1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3650676" y="2283727"/>
        <a:ext cx="1739013" cy="1448519"/>
      </dsp:txXfrm>
    </dsp:sp>
    <dsp:sp modelId="{E6EF1C38-3EDB-4B96-8355-5359DF733DCC}">
      <dsp:nvSpPr>
        <dsp:cNvPr id="0" name=""/>
        <dsp:cNvSpPr/>
      </dsp:nvSpPr>
      <dsp:spPr>
        <a:xfrm>
          <a:off x="337776" y="1603362"/>
          <a:ext cx="2959062" cy="2633672"/>
        </a:xfrm>
        <a:prstGeom prst="ellipse">
          <a:avLst/>
        </a:prstGeom>
        <a:gradFill rotWithShape="0">
          <a:gsLst>
            <a:gs pos="0">
              <a:schemeClr val="accent1">
                <a:alpha val="2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Программные мероприятия  0,2</a:t>
          </a:r>
          <a:r>
            <a:rPr lang="ru-RU" sz="20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млн.рублей</a:t>
          </a:r>
          <a:endParaRPr lang="ru-RU" sz="20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616422" y="2283727"/>
        <a:ext cx="1775437" cy="1448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036" y="3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6370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036" y="6456370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036" y="3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402013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032" y="3228983"/>
            <a:ext cx="794258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370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036" y="6456370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102078" y="516907"/>
            <a:ext cx="3722487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31" tIns="45766" rIns="91531" bIns="45766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92667" y="3228895"/>
            <a:ext cx="7939011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DA7795-EF5B-44F7-A951-C136DCF79FA6}" type="slidenum">
              <a:rPr lang="ru-RU" sz="1200">
                <a:latin typeface="Arial" charset="0"/>
              </a:rPr>
              <a:pPr eaLnBrk="1" hangingPunct="1"/>
              <a:t>11</a:t>
            </a:fld>
            <a:endParaRPr lang="ru-RU" sz="1200">
              <a:latin typeface="Arial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5622036" y="6456370"/>
            <a:ext cx="4303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71E545-F039-4FE8-B682-2D5349261B91}" type="slidenum">
              <a:rPr lang="ru-RU" sz="1200">
                <a:latin typeface="Arial" charset="0"/>
              </a:rPr>
              <a:pPr algn="r" eaLnBrk="1" hangingPunct="1"/>
              <a:t>11</a:t>
            </a:fld>
            <a:endParaRPr lang="ru-RU" sz="1200"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latin typeface="Arial" charset="0"/>
              </a:rPr>
              <a:pPr eaLnBrk="1" hangingPunct="1"/>
              <a:t>14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102078" y="516907"/>
            <a:ext cx="3722487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31" tIns="45766" rIns="91531" bIns="45766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92667" y="3228895"/>
            <a:ext cx="7939011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55333-1322-44E2-B796-332D62042E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957924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D1E93-168C-4E3F-B839-29F00AE4705B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31141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7275"/>
            <a:ext cx="7772400" cy="33496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0E091-9795-4AC6-8D5F-9DA5F106CAE0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10024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ru-RU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ru-RU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8A4C-BBD5-432C-A219-A40AC32615A6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63192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8C0CE-BC11-404E-961F-FE6125115D46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83238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56698-92FC-4931-8767-949D122C40D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08675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3B2CF-79A4-4F95-8E14-34636ADF833E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26467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6533"/>
            <a:ext cx="3008313" cy="10195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5B56-C02C-4FA1-9329-DC7C68A0AC8E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72051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610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3375" y="612775"/>
            <a:ext cx="855345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610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B7063-6465-48CF-A1EE-12D922ECC93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17584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E051C-D7CA-4525-92E9-184A3781F901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3732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038225"/>
            <a:ext cx="6019800" cy="5087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A47D9-5C59-4E5C-B821-328BBFE6CFE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20836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C68D-6E30-4CBF-9EF3-BA3275A77700}" type="datetimeFigureOut">
              <a:rPr lang="de-DE" sz="1800">
                <a:solidFill>
                  <a:prstClr val="black"/>
                </a:solidFill>
                <a:latin typeface="Arial" charset="0"/>
              </a:rPr>
              <a:pPr>
                <a:defRPr/>
              </a:pPr>
              <a:t>21.11.2018</a:t>
            </a:fld>
            <a:endParaRPr lang="de-DE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350"/>
            <a:ext cx="4229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93FF-0F0F-4F92-B7A8-E827C7A1BB16}" type="slidenum">
              <a:rPr lang="de-DE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1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58200" cy="887412"/>
          </a:xfrm>
          <a:prstGeom prst="rect">
            <a:avLst/>
          </a:prstGeom>
          <a:effectLst>
            <a:outerShdw blurRad="25400" dist="25400" dir="2400000" algn="ctr" rotWithShape="0">
              <a:schemeClr val="tx1">
                <a:lumMod val="65000"/>
                <a:lumOff val="35000"/>
                <a:alpha val="71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76325"/>
            <a:ext cx="84582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18107C-6741-438B-8392-6F0A246DBA11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5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>
    <p:dissolv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DD7E0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rgbClr val="DD7E0E"/>
        </a:buClr>
        <a:buSzPct val="80000"/>
        <a:buFont typeface="Wingdings" pitchFamily="2" charset="2"/>
        <a:buChar char="§"/>
        <a:tabLst>
          <a:tab pos="179388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8163" indent="-273050" algn="l" rtl="0" fontAlgn="base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–"/>
        <a:defRPr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717550" indent="-179388" algn="l" rtl="0" fontAlgn="base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•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896938" indent="-17938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4pPr>
      <a:lvl5pPr marL="1076325" indent="-2730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7.jpeg"/><Relationship Id="rId7" Type="http://schemas.openxmlformats.org/officeDocument/2006/relationships/diagramLayout" Target="../diagrams/layout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49.jpeg"/><Relationship Id="rId10" Type="http://schemas.microsoft.com/office/2007/relationships/diagramDrawing" Target="../diagrams/drawing6.xml"/><Relationship Id="rId4" Type="http://schemas.openxmlformats.org/officeDocument/2006/relationships/image" Target="../media/image48.jpeg"/><Relationship Id="rId9" Type="http://schemas.openxmlformats.org/officeDocument/2006/relationships/diagramColors" Target="../diagrams/colors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0"/>
            <a:ext cx="8143932" cy="5357827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215312" y="868506"/>
            <a:ext cx="8749176" cy="50321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D6A3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БЮДЖЕТ ДЛЯ ГРАЖДАН</a:t>
            </a:r>
            <a:endParaRPr lang="ru-RU" sz="44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муниципального образования Темрюкский район</a:t>
            </a:r>
          </a:p>
          <a:p>
            <a:pPr algn="ctr" eaLnBrk="1" hangingPunct="1">
              <a:defRPr/>
            </a:pPr>
            <a:r>
              <a:rPr lang="ru-RU" sz="48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2019 год</a:t>
            </a:r>
          </a:p>
          <a:p>
            <a:pPr algn="ctr" eaLnBrk="1" hangingPunct="1">
              <a:defRPr/>
            </a:pPr>
            <a:r>
              <a:rPr lang="ru-RU" sz="4400" b="1" dirty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44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 плановый период</a:t>
            </a:r>
          </a:p>
          <a:p>
            <a:pPr algn="ctr" eaLnBrk="1" hangingPunct="1">
              <a:defRPr/>
            </a:pPr>
            <a:r>
              <a:rPr lang="ru-RU" sz="48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2020 и 2021 годов</a:t>
            </a:r>
            <a:endParaRPr lang="ru-RU" sz="4800" b="1" dirty="0" smtClean="0">
              <a:solidFill>
                <a:srgbClr val="FFFFCC"/>
              </a:solidFill>
            </a:endParaRPr>
          </a:p>
          <a:p>
            <a:pPr algn="ctr"/>
            <a:endParaRPr lang="ru-RU" b="1" dirty="0" smtClean="0">
              <a:solidFill>
                <a:srgbClr val="0033CC"/>
              </a:solidFill>
            </a:endParaRPr>
          </a:p>
          <a:p>
            <a:pPr algn="ctr"/>
            <a:endParaRPr lang="ru-RU" sz="28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60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1520" y="31288"/>
            <a:ext cx="860676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Объем поступлений налоговых и неналоговых доходов, тыс. рублей </a:t>
            </a:r>
            <a:endParaRPr lang="ru-RU" sz="1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68415"/>
              </p:ext>
            </p:extLst>
          </p:nvPr>
        </p:nvGraphicFramePr>
        <p:xfrm>
          <a:off x="275088" y="400620"/>
          <a:ext cx="8706550" cy="640659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72206"/>
                <a:gridCol w="792088"/>
                <a:gridCol w="720080"/>
                <a:gridCol w="792088"/>
                <a:gridCol w="792088"/>
                <a:gridCol w="792088"/>
                <a:gridCol w="792088"/>
                <a:gridCol w="576064"/>
                <a:gridCol w="576064"/>
                <a:gridCol w="504056"/>
                <a:gridCol w="497640"/>
              </a:tblGrid>
              <a:tr h="796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2018год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(план на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01.10.18)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 год оценка </a:t>
                      </a:r>
                      <a:r>
                        <a:rPr lang="ru-RU" sz="95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ожидаемого</a:t>
                      </a:r>
                      <a:endParaRPr lang="ru-RU" sz="95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 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 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 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2018/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2019/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2020/ 2019,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2021/ 2020,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3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Налог на прибыль организаций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195 063,1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147142,5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018,5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48 311,3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52 320,0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56 660,0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39,5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62,7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НДФЛ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713 383,0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730 557,0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760 000,0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715 427,8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671 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873,4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692 028,6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106,5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93,9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2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Акцизы на нефтепродукты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423,0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405,8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405,8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412,3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418,9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425,6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95,9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101,6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101,6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УСН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22 275,4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35 000,0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46 620,0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51 252,0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56 410,0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157,1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133,2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ЕНВД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58 407,6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61 722,0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50 000,0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58 800,0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61 645,0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62 878,0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ЕСХН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16 003,8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51 580,0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52 000,0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28 000,0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29 400,0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30 870,0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324,9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Патент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963,3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1384,0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1580,0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1 461,0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1606,0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1 768,0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164,0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92,5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Госпошлина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24 694,9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12 927,0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12 927,0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13 300,0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13 700,0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14 000,0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102,9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102,2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Задолженность по отмененным налогам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Дивидендов по акциям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ru-RU" sz="1000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бюджетным кредитам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190,6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24,1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119,0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Плата по соглашениям сервитута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8,4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37,7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65,4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778,4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Арендная плата за земли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81 879,1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103 377,7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91 281,9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88 105,3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91 598,6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95 232,6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111,5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96,5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сдачи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в аренду </a:t>
                      </a:r>
                      <a:r>
                        <a:rPr lang="ru-RU" sz="1000" dirty="0" err="1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имущ-ва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4 297,1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4 058,0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4 521,0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4 651,0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4 651,0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4 651,0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105,2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102,9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  <a:latin typeface="Trebuchet MS" panose="020B0603020202020204" pitchFamily="34" charset="0"/>
                        </a:rPr>
                        <a:t>От части прибыли</a:t>
                      </a:r>
                      <a:r>
                        <a:rPr lang="ru-RU" sz="1000" u="none" strike="noStrike" baseline="0" dirty="0" smtClean="0">
                          <a:effectLst/>
                          <a:latin typeface="Trebuchet MS" panose="020B0603020202020204" pitchFamily="34" charset="0"/>
                        </a:rPr>
                        <a:t> МУП</a:t>
                      </a:r>
                      <a:endParaRPr lang="ru-RU" sz="10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2 976,8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2 559,0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2 920,0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1 288,0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1 396,0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1 479,0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105,9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Прочие доходы от </a:t>
                      </a:r>
                      <a:r>
                        <a:rPr lang="ru-RU" sz="1000" dirty="0" err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использ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. имущества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503,4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629,0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125,8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79,5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НВОС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6 286,7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13 815,0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13 850,0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9 487,5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9 625,0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9 790,0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220,1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оказания платных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услуг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3 053,3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2962,3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4 396,8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2 690,7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2 700,7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2 700,7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144,0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Доходы от продажи квартир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438,4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361,0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90,5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реализации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имущества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15,3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1 346,0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продажи </a:t>
                      </a:r>
                      <a:r>
                        <a:rPr lang="ru-RU" sz="1000" dirty="0" err="1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зем</a:t>
                      </a: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000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участков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32 540,1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29 134,5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9 388,3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28,9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Штрафы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14 115,6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12 950,0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12 950,0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13 055,0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13 185,0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13 317,0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91,7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100,8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Прочие ненал.доходы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4 332,7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5 928,8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5 692,2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5 859,3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6 059,8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6 217,8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131,4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102,9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103,4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102,6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Всего налоговые и неналоговые доходы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1 181 844,4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216490,6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1 135063,4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1 038 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355,2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1 011 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986,4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1 048 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953,3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91,5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103,6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9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60"/>
          <p:cNvSpPr txBox="1">
            <a:spLocks noChangeArrowheads="1"/>
          </p:cNvSpPr>
          <p:nvPr/>
        </p:nvSpPr>
        <p:spPr bwMode="auto">
          <a:xfrm>
            <a:off x="755650" y="115888"/>
            <a:ext cx="1841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sz="2300">
              <a:latin typeface="Arial" charset="0"/>
            </a:endParaRPr>
          </a:p>
          <a:p>
            <a:pPr algn="ctr" eaLnBrk="1" hangingPunct="1"/>
            <a:endParaRPr lang="ru-RU" sz="2300">
              <a:latin typeface="Arial" charset="0"/>
            </a:endParaRPr>
          </a:p>
        </p:txBody>
      </p:sp>
      <p:sp>
        <p:nvSpPr>
          <p:cNvPr id="13316" name="Text Box 57"/>
          <p:cNvSpPr txBox="1">
            <a:spLocks noChangeArrowheads="1"/>
          </p:cNvSpPr>
          <p:nvPr/>
        </p:nvSpPr>
        <p:spPr bwMode="auto">
          <a:xfrm>
            <a:off x="434975" y="2228433"/>
            <a:ext cx="82518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Основные направления</a:t>
            </a:r>
          </a:p>
          <a:p>
            <a:pPr algn="ctr" eaLnBrk="1" hangingPunct="1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Расходов районного бюджета на 2019 год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5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825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 муниципального образования Темрюкский район  на  2019 год</a:t>
            </a:r>
            <a:endParaRPr lang="ru-RU" sz="1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49722"/>
              </p:ext>
            </p:extLst>
          </p:nvPr>
        </p:nvGraphicFramePr>
        <p:xfrm>
          <a:off x="285720" y="1000110"/>
          <a:ext cx="8572560" cy="5702652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4244648"/>
                <a:gridCol w="2163956"/>
                <a:gridCol w="2163956"/>
              </a:tblGrid>
              <a:tr h="590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2019 год, тыс. 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Удельный вес,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2 117 650,2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1744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205 830,9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9,72</a:t>
                      </a:r>
                    </a:p>
                  </a:txBody>
                  <a:tcPr marL="9525" marR="9525" marT="9525" marB="0" anchor="b"/>
                </a:tc>
              </a:tr>
              <a:tr h="577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17 033,5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0,80</a:t>
                      </a:r>
                    </a:p>
                  </a:txBody>
                  <a:tcPr marL="9525" marR="9525" marT="9525" marB="0" anchor="b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31 914,3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1,51</a:t>
                      </a:r>
                    </a:p>
                  </a:txBody>
                  <a:tcPr marL="9525" marR="9525" marT="9525" marB="0" anchor="b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17 229,2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0,81</a:t>
                      </a:r>
                    </a:p>
                  </a:txBody>
                  <a:tcPr marL="9525" marR="9525" marT="9525" marB="0" anchor="b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1 509 862,8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71,30</a:t>
                      </a:r>
                    </a:p>
                  </a:txBody>
                  <a:tcPr marL="9525" marR="9525" marT="9525" marB="0" anchor="b"/>
                </a:tc>
              </a:tr>
              <a:tr h="352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6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56 868,0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2,69</a:t>
                      </a:r>
                    </a:p>
                  </a:txBody>
                  <a:tcPr marL="9525" marR="9525" marT="9525" marB="0" anchor="b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500,0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0,02</a:t>
                      </a:r>
                    </a:p>
                  </a:txBody>
                  <a:tcPr marL="9525" marR="9525" marT="9525" marB="0" anchor="b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</a:t>
                      </a:r>
                      <a:r>
                        <a:rPr lang="ru-RU" sz="16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342,2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7,34</a:t>
                      </a:r>
                    </a:p>
                  </a:txBody>
                  <a:tcPr marL="9525" marR="9525" marT="9525" marB="0" anchor="b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63 510,1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3,00</a:t>
                      </a:r>
                    </a:p>
                  </a:txBody>
                  <a:tcPr marL="9525" marR="9525" marT="9525" marB="0" anchor="b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Обслуживание</a:t>
                      </a:r>
                      <a:r>
                        <a:rPr lang="ru-RU" sz="16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государственного и муниципального долга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14,4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59 444,9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2,81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9006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расходов бюджета муниципального образования Темрюкский район</a:t>
            </a:r>
            <a:endParaRPr lang="ru-RU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3394"/>
              </p:ext>
            </p:extLst>
          </p:nvPr>
        </p:nvGraphicFramePr>
        <p:xfrm>
          <a:off x="467544" y="642133"/>
          <a:ext cx="8280925" cy="6121215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2333285"/>
                <a:gridCol w="1189528"/>
                <a:gridCol w="1189528"/>
                <a:gridCol w="1189528"/>
                <a:gridCol w="1189528"/>
                <a:gridCol w="1189528"/>
              </a:tblGrid>
              <a:tr h="1075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Утвержденный решением сессии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24.11.2017 №366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 на 2018 год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1.10.2018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 бюджета на 2019 год, тыс. рублей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Отклонение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к утвержденному 2018, 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Отклонение 2019 к уточненному 2018,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226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2 251 729,0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2 646 326,8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2 117 650,2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80,0</a:t>
                      </a: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205 791,4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209 954,3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205 830,9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9525" marR="9525" marT="9525" marB="0" anchor="ctr"/>
                </a:tc>
              </a:tr>
              <a:tr h="713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18 304,7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22 935,9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17 033,5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74,3</a:t>
                      </a:r>
                    </a:p>
                  </a:txBody>
                  <a:tcPr marL="9525" marR="9525" marT="9525" marB="0" anchor="ctr"/>
                </a:tc>
              </a:tr>
              <a:tr h="226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35 293,9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27 694,7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31 914,3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115,2</a:t>
                      </a: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66 386,0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179 355,5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17 229,2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9,6</a:t>
                      </a: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4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1 102,7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375,8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9525" marR="9525" marT="9525" marB="0" anchor="ctr"/>
                </a:tc>
              </a:tr>
              <a:tr h="226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1 529 976,4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1 637 359,3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1 509 862,8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92,2</a:t>
                      </a: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78 482,5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111 390,4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56 868,0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51,1</a:t>
                      </a:r>
                    </a:p>
                  </a:txBody>
                  <a:tcPr marL="9525" marR="9525" marT="9525" marB="0" anchor="ctr"/>
                </a:tc>
              </a:tr>
              <a:tr h="226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99 883,8</a:t>
                      </a:r>
                      <a:endParaRPr lang="ru-RU" sz="14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146 720,7</a:t>
                      </a:r>
                      <a:endParaRPr lang="ru-RU" sz="14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500,0</a:t>
                      </a:r>
                      <a:endParaRPr lang="ru-RU" sz="14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9525" marR="9525" marT="9525" marB="0" anchor="ctr"/>
                </a:tc>
              </a:tr>
              <a:tr h="226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114 803,9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131 084,2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342,2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118,5</a:t>
                      </a: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65 522,6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73 754,1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63 510,1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86,1</a:t>
                      </a: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Обслуживание муниципального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долга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14,4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3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36 181,1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98 701,9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59 444,9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60,2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4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5598" y="152400"/>
            <a:ext cx="7132786" cy="1332384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социальную сферу в общих расходах районного бюджета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sz="2400" b="1" dirty="0" smtClean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0513123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15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effectLst/>
              </a:rPr>
              <a:t>Бюджет муниципального образования </a:t>
            </a:r>
            <a:r>
              <a:rPr lang="ru-RU" sz="1800" dirty="0" smtClean="0">
                <a:effectLst/>
              </a:rPr>
              <a:t>Темрюкский </a:t>
            </a:r>
            <a:r>
              <a:rPr lang="ru-RU" sz="1800" dirty="0">
                <a:effectLst/>
              </a:rPr>
              <a:t>район 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на </a:t>
            </a:r>
            <a:r>
              <a:rPr lang="ru-RU" sz="1800" dirty="0" smtClean="0">
                <a:effectLst/>
              </a:rPr>
              <a:t>2019 </a:t>
            </a:r>
            <a:r>
              <a:rPr lang="ru-RU" sz="1800" dirty="0">
                <a:effectLst/>
              </a:rPr>
              <a:t>год и на плановый период </a:t>
            </a:r>
            <a:r>
              <a:rPr lang="ru-RU" sz="1800" dirty="0" smtClean="0">
                <a:effectLst/>
              </a:rPr>
              <a:t>2020 </a:t>
            </a:r>
            <a:r>
              <a:rPr lang="ru-RU" sz="1800" dirty="0">
                <a:effectLst/>
              </a:rPr>
              <a:t>и </a:t>
            </a:r>
            <a:r>
              <a:rPr lang="ru-RU" sz="1800" dirty="0" smtClean="0">
                <a:effectLst/>
              </a:rPr>
              <a:t>2021 </a:t>
            </a:r>
            <a:r>
              <a:rPr lang="ru-RU" sz="1800" dirty="0">
                <a:effectLst/>
              </a:rPr>
              <a:t>годов 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остается социально </a:t>
            </a:r>
            <a:r>
              <a:rPr lang="ru-RU" sz="1800" dirty="0" smtClean="0">
                <a:effectLst/>
              </a:rPr>
              <a:t>направленным</a:t>
            </a:r>
            <a:endParaRPr lang="ru-RU" sz="18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664977874"/>
              </p:ext>
            </p:extLst>
          </p:nvPr>
        </p:nvGraphicFramePr>
        <p:xfrm>
          <a:off x="457200" y="1340768"/>
          <a:ext cx="8229600" cy="478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5286399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бъем расходов в 2019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396091"/>
              </p:ext>
            </p:extLst>
          </p:nvPr>
        </p:nvGraphicFramePr>
        <p:xfrm>
          <a:off x="500034" y="1714488"/>
          <a:ext cx="814393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142852"/>
            <a:ext cx="5786437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районного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году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социальную сферу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образование в 2019 году планируются</a:t>
            </a:r>
            <a:b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объеме 1509,9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432672"/>
              </p:ext>
            </p:extLst>
          </p:nvPr>
        </p:nvGraphicFramePr>
        <p:xfrm>
          <a:off x="142844" y="1142984"/>
          <a:ext cx="8829676" cy="540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338474" y="2859103"/>
            <a:ext cx="4641848" cy="971256"/>
            <a:chOff x="4187827" y="71432"/>
            <a:chExt cx="4641848" cy="1001511"/>
          </a:xfrm>
          <a:scene3d>
            <a:camera prst="orthographicFront"/>
            <a:lightRig rig="chilly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187827" y="71432"/>
              <a:ext cx="4641848" cy="1001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36717" y="120322"/>
              <a:ext cx="4544068" cy="9037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Учреждения дополнительного образования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136,6 млн. рублей</a:t>
              </a:r>
              <a:endParaRPr lang="ru-RU" sz="1700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0" name="Picture 2" descr="C:\Users\Lebedeva\Desktop\Фото НА КРАЙ\ОБЪЕКТИВ\P16901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" y="3982209"/>
            <a:ext cx="4178186" cy="28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bedeva\Desktop\Фото НА КРАЙ\ОПАРА\турситы   1\IMG_278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8" y="1268760"/>
            <a:ext cx="4186946" cy="28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Autofit/>
          </a:bodyPr>
          <a:lstStyle/>
          <a:p>
            <a:pPr lvl="0" algn="ctr" defTabSz="889000">
              <a:lnSpc>
                <a:spcPct val="90000"/>
              </a:lnSpc>
              <a:spcAft>
                <a:spcPct val="35000"/>
              </a:spcAft>
              <a:buNone/>
            </a:pP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культуру в 2019 году предусматриваются расходы в объеме  </a:t>
            </a:r>
            <a:b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56,9 млн. рублей</a:t>
            </a:r>
            <a: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929190" y="1000108"/>
            <a:ext cx="3714776" cy="1500198"/>
            <a:chOff x="5214941" y="1785931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214941" y="1785931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5259054" y="1830044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Организация библиотечного обслуживания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9,7 млн. рублей</a:t>
              </a:r>
              <a:endParaRPr lang="ru-RU" sz="1900" b="1" kern="1200" cap="none" spc="0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42910" y="928670"/>
            <a:ext cx="3714776" cy="1546177"/>
            <a:chOff x="5214941" y="285727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Обеспечение деятельности Районного дома культуры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28,3 млн. рублей</a:t>
              </a:r>
              <a:endParaRPr lang="ru-RU" sz="1900" b="0" kern="1200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929190" y="2500306"/>
            <a:ext cx="3714776" cy="1571636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Организационное обеспечение в области культуры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7,6 млн. 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6" name="Picture 2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7200" y="-7552765"/>
            <a:ext cx="3600000" cy="2400000"/>
          </a:xfrm>
          <a:prstGeom prst="rect">
            <a:avLst/>
          </a:prstGeom>
          <a:noFill/>
        </p:spPr>
      </p:pic>
      <p:pic>
        <p:nvPicPr>
          <p:cNvPr id="1028" name="Picture 4" descr="C:\Users\Lebedeva.FU42\Desktop\970e40340ef1a89e057212c8c971ebf4.JPG"/>
          <p:cNvPicPr>
            <a:picLocks noChangeAspect="1" noChangeArrowheads="1"/>
          </p:cNvPicPr>
          <p:nvPr/>
        </p:nvPicPr>
        <p:blipFill>
          <a:blip r:embed="rId3"/>
          <a:srcRect l="2568" t="21872" r="21054"/>
          <a:stretch>
            <a:fillRect/>
          </a:stretch>
        </p:blipFill>
        <p:spPr bwMode="auto">
          <a:xfrm>
            <a:off x="3071802" y="4214819"/>
            <a:ext cx="3997909" cy="2643182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642910" y="2500306"/>
            <a:ext cx="3714776" cy="1571636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На реализацию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программных мероприятий предусмотрено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11,3 млн.рублей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C:\Users\Lebedeva\Desktop\Фото НА КРАЙ\ОПАРА\библиоте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" y="4214818"/>
            <a:ext cx="3524241" cy="264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bedeva\Desktop\Фото НА КРАЙ\b4bbd0fa6b0546aab1c11eaf77cb44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14818"/>
            <a:ext cx="3491880" cy="264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социальную политику в 2019 году планируется </a:t>
            </a:r>
            <a:b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155,3 млн. рублей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P167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86322"/>
            <a:ext cx="2643174" cy="207167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79512" y="1236948"/>
            <a:ext cx="8964488" cy="3549375"/>
            <a:chOff x="0" y="638321"/>
            <a:chExt cx="6500858" cy="162422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781967"/>
              <a:ext cx="6500858" cy="14805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72276" y="638321"/>
              <a:ext cx="6356306" cy="15519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В том числе: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1) обеспечение выплат социально-ориентированным некоммерческим организациям  - 10,8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2) доплаты к пенсии муниципальным служащим и выплаты почетным гражданам  - 6,1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3) выплаты стипендий студентам, заключившим договор о целевом обучении  - 0,5 млн.рублей;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4) обеспечение жильем молодых семей (софинансирование) – 2,1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5) приобретение 22-х квартир для детей-сирот – 28,5 млн. рублей;</a:t>
              </a:r>
              <a:endParaRPr lang="ru-RU" sz="14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6</a:t>
              </a:r>
              <a:r>
                <a:rPr lang="ru-R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 содержание детей-сирот, оплата труда приемным родителям, осуществление отдельных полномочий по обеспечению выплаты компенсации части родительской платы за присмотр и уход за детьми, посещающими организации, реализующие  общеобразовательную программу дошкольного образования, создание доступной среды для маломобильных групп населения и др.- 107,3 млн. рублей; 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074" name="Picture 2" descr="C:\Users\Lebedeva.FU42\Desktop\фото с сайта\cb7f9cad6c2bb80ca8a09a9c85fa2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803379"/>
            <a:ext cx="3500462" cy="2054619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899592" y="917104"/>
            <a:ext cx="7704856" cy="639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Цель: создание условий для оказания социальной поддержки отдельных категорий граждан  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C:\Users\Lebedeva\Desktop\Фото НА КРАЙ\ОПАРА\дети сиро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24" y="4803378"/>
            <a:ext cx="3437797" cy="20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786"/>
            <a:ext cx="1368152" cy="135022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412776"/>
            <a:ext cx="849694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b="1" dirty="0" smtClean="0"/>
              <a:t>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Бюджет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для граждан </a:t>
            </a:r>
            <a:r>
              <a:rPr lang="ru-RU" sz="2000" b="1" dirty="0">
                <a:latin typeface="Palatino Linotype" panose="02040502050505030304" pitchFamily="18" charset="0"/>
              </a:rPr>
              <a:t>- документ, содержащий основные положения закона о бюджете в доступной для широкого круга заинтересованных пользователей форме, разработанный в целях ознакомления граждан с основными целями, задачами бюджетной политики, планируемыми и достигнутыми результатами использования бюджетных средств. </a:t>
            </a:r>
            <a:endParaRPr lang="ru-RU" sz="2000" dirty="0">
              <a:latin typeface="Palatino Linotype" panose="0204050205050503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       Бюджет - </a:t>
            </a:r>
            <a:r>
              <a:rPr lang="ru-RU" sz="2000" b="1" dirty="0">
                <a:latin typeface="Palatino Linotype" panose="02040502050505030304" pitchFamily="18" charset="0"/>
              </a:rPr>
              <a:t>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(статья 6 Бюджетного Кодекса Российской Федерации). </a:t>
            </a:r>
            <a:endParaRPr lang="ru-RU" sz="2000" dirty="0">
              <a:latin typeface="Palatino Linotype" panose="02040502050505030304" pitchFamily="18" charset="0"/>
            </a:endParaRPr>
          </a:p>
          <a:p>
            <a:pPr algn="just"/>
            <a:r>
              <a:rPr lang="ru-RU" sz="2000" b="1" dirty="0" smtClean="0">
                <a:latin typeface="Palatino Linotype" panose="02040502050505030304" pitchFamily="18" charset="0"/>
              </a:rPr>
              <a:t>        Граждане </a:t>
            </a:r>
            <a:r>
              <a:rPr lang="ru-RU" sz="2000" b="1" dirty="0">
                <a:latin typeface="Palatino Linotype" panose="02040502050505030304" pitchFamily="18" charset="0"/>
              </a:rPr>
              <a:t>как налогоплательщики и потребители государственных и муниципальных </a:t>
            </a:r>
            <a:r>
              <a:rPr lang="ru-RU" sz="2000" b="1" dirty="0" smtClean="0">
                <a:latin typeface="Palatino Linotype" panose="02040502050505030304" pitchFamily="18" charset="0"/>
              </a:rPr>
              <a:t>услуг должны </a:t>
            </a:r>
            <a:r>
              <a:rPr lang="ru-RU" sz="2000" b="1" dirty="0">
                <a:latin typeface="Palatino Linotype" panose="02040502050505030304" pitchFamily="18" charset="0"/>
              </a:rPr>
              <a:t>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каждого человека. </a:t>
            </a:r>
            <a:endParaRPr lang="ru-RU" sz="2000" dirty="0"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48680"/>
            <a:ext cx="5976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Что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такое «Бюджет для граждан»? </a:t>
            </a:r>
            <a:endParaRPr lang="ru-RU" sz="2600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Lebedeva\Desktop\Фото НА КРАЙ\81d74eebedf3befad668cd2ea51162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5435097" cy="34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bedeva\Desktop\Фото НА КРАЙ\dc6fbcf128a4dc1e3adf317c2d3283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7562"/>
            <a:ext cx="4795672" cy="34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8"/>
          <p:cNvGrpSpPr/>
          <p:nvPr/>
        </p:nvGrpSpPr>
        <p:grpSpPr>
          <a:xfrm>
            <a:off x="3117991" y="4941168"/>
            <a:ext cx="2822162" cy="1873408"/>
            <a:chOff x="6170592" y="2352677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20" name="Овал 19"/>
            <p:cNvSpPr/>
            <p:nvPr/>
          </p:nvSpPr>
          <p:spPr>
            <a:xfrm>
              <a:off x="6170592" y="2352677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Содержание центра физкультурно-массовой работы «Скиф», СДЮШОР «Виктория»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54,3 млн.рублей</a:t>
              </a:r>
              <a:endParaRPr lang="ru-RU" sz="1400" b="1" kern="1200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5123" name="Picture 3" descr="C:\Users\Lebedeva\Desktop\Фото НА КРАЙ\b40d50b0ef66861197c35d79e4d9e5b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71344" cy="33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13"/>
          <p:cNvGrpSpPr/>
          <p:nvPr/>
        </p:nvGrpSpPr>
        <p:grpSpPr>
          <a:xfrm>
            <a:off x="6182059" y="2214554"/>
            <a:ext cx="2961941" cy="1938824"/>
            <a:chOff x="6042846" y="2281239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15" name="Овал 14"/>
            <p:cNvSpPr/>
            <p:nvPr/>
          </p:nvSpPr>
          <p:spPr>
            <a:xfrm>
              <a:off x="6042846" y="2281239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На материально-техническое обеспечение, организацию и проведение районных соревнований и участие в краевых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7,5 млн. рублей</a:t>
              </a:r>
              <a:endParaRPr lang="ru-RU" sz="1400" b="1" kern="1200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5124" name="Picture 4" descr="C:\Users\Lebedeva\Desktop\Фото НА КРАЙ\c453795b35f9932dcbcf2de68d3e39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4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7"/>
          <p:cNvGrpSpPr/>
          <p:nvPr/>
        </p:nvGrpSpPr>
        <p:grpSpPr>
          <a:xfrm>
            <a:off x="2948141" y="1562905"/>
            <a:ext cx="2598148" cy="2186050"/>
            <a:chOff x="2781282" y="1641763"/>
            <a:chExt cx="2598148" cy="2186050"/>
          </a:xfrm>
          <a:scene3d>
            <a:camera prst="orthographicFront"/>
            <a:lightRig rig="chilly" dir="t"/>
          </a:scene3d>
        </p:grpSpPr>
        <p:sp>
          <p:nvSpPr>
            <p:cNvPr id="10" name="Овал 4"/>
            <p:cNvSpPr/>
            <p:nvPr/>
          </p:nvSpPr>
          <p:spPr>
            <a:xfrm>
              <a:off x="3218690" y="1820060"/>
              <a:ext cx="1945716" cy="16452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solidFill>
                    <a:schemeClr val="bg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Расходы на физическую культуру и спорт в 2019 году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solidFill>
                    <a:schemeClr val="bg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63,5 млн. рублей</a:t>
              </a:r>
              <a:endParaRPr lang="ru-RU" sz="1700" b="1" kern="1200" cap="none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2781282" y="1641763"/>
              <a:ext cx="2598148" cy="218605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4" name="Группа 10"/>
          <p:cNvGrpSpPr/>
          <p:nvPr/>
        </p:nvGrpSpPr>
        <p:grpSpPr>
          <a:xfrm>
            <a:off x="24056" y="2433190"/>
            <a:ext cx="2786082" cy="1785950"/>
            <a:chOff x="-647726" y="2495546"/>
            <a:chExt cx="2575636" cy="1663068"/>
          </a:xfrm>
          <a:scene3d>
            <a:camera prst="orthographicFront"/>
            <a:lightRig rig="chilly" dir="t"/>
          </a:scene3d>
        </p:grpSpPr>
        <p:sp>
          <p:nvSpPr>
            <p:cNvPr id="12" name="Овал 11"/>
            <p:cNvSpPr/>
            <p:nvPr/>
          </p:nvSpPr>
          <p:spPr>
            <a:xfrm>
              <a:off x="-647726" y="2495546"/>
              <a:ext cx="2575636" cy="166306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-290536" y="2709860"/>
              <a:ext cx="1821250" cy="1175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Организационное обеспечение 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1,7 млн. рублей</a:t>
              </a:r>
              <a:endParaRPr lang="ru-RU" sz="1400" b="1" kern="1200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653516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41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Программные мероприятия по разделу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«Национальная экономика»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6460094"/>
              </p:ext>
            </p:extLst>
          </p:nvPr>
        </p:nvGraphicFramePr>
        <p:xfrm>
          <a:off x="457200" y="785794"/>
          <a:ext cx="82296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1" y="1298461"/>
            <a:ext cx="4500625" cy="2143140"/>
          </a:xfrm>
          <a:solidFill>
            <a:schemeClr val="accent4">
              <a:lumMod val="60000"/>
              <a:lumOff val="40000"/>
            </a:schemeClr>
          </a:solidFill>
          <a:ln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обеспечение деятельности МБУ «Единая служба заказчика» и управления капитального строительства запланировано</a:t>
            </a:r>
            <a:br>
              <a:rPr lang="ru-RU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16,6 млн. рублей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3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12" descr="stock-vector-illustration-of-a-smiley-wearing-a-hard-hat-112446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1115175" cy="114491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57290" y="285728"/>
            <a:ext cx="7300906" cy="857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жилищно–коммунальное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составят 17,2 млн. рублей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714906" y="1287764"/>
            <a:ext cx="4071936" cy="21096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Управление и содержание общего имущества многоквартирных домов муниципального жилищного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фонда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0,6 млн. рублей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latinLnBrk="0" hangingPunct="1">
              <a:spcAft>
                <a:spcPts val="0"/>
              </a:spcAft>
              <a:buFontTx/>
              <a:buNone/>
              <a:defRPr/>
            </a:pP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658" name="Picture 2" descr="C:\Users\Lebedeva.FU42\Desktop\IMG_7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429000"/>
            <a:ext cx="4429156" cy="3143272"/>
          </a:xfrm>
          <a:prstGeom prst="rect">
            <a:avLst/>
          </a:prstGeom>
          <a:noFill/>
        </p:spPr>
      </p:pic>
      <p:pic>
        <p:nvPicPr>
          <p:cNvPr id="6146" name="Picture 2" descr="C:\Users\Lebedeva\Desktop\Фото НА КРАЙ\ОПАРА\замена тру3бопровода\IMG_6509-05-06-18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" y="3429000"/>
            <a:ext cx="4648092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85860"/>
          </a:xfrm>
          <a:gradFill>
            <a:gsLst>
              <a:gs pos="28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отрасли «Национальная безопасность и правоохранительная деятельность» -</a:t>
            </a:r>
            <a:b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17,0 млн.рублей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42844" y="1357298"/>
            <a:ext cx="5000660" cy="2921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857652" cy="2571768"/>
          </a:xfrm>
          <a:prstGeom prst="rect">
            <a:avLst/>
          </a:prstGeom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73409" y="3857628"/>
            <a:ext cx="4619871" cy="2595564"/>
          </a:xfrm>
          <a:prstGeom prst="rect">
            <a:avLst/>
          </a:prstGeom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071942"/>
            <a:ext cx="4214842" cy="2357454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88692018"/>
              </p:ext>
            </p:extLst>
          </p:nvPr>
        </p:nvGraphicFramePr>
        <p:xfrm>
          <a:off x="1357290" y="1397000"/>
          <a:ext cx="6262710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34696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разделу «Общегосударственные вопросы»</a:t>
            </a:r>
            <a:endParaRPr lang="ru-RU" sz="2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AutoShape 6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0034" y="1357298"/>
            <a:ext cx="3114668" cy="1042981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lnSpcReduction="1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программа  «Эффективное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муниципальное управление»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156,8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357298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altLang="ru-RU" sz="1200" dirty="0" smtClean="0">
                <a:cs typeface="Times New Roman" pitchFamily="18" charset="0"/>
              </a:rPr>
              <a:t>- расходы на содержание органов местного самоуправления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; 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р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асходы на </a:t>
            </a:r>
            <a:r>
              <a:rPr lang="ru-RU" altLang="ru-RU" sz="1200" dirty="0" smtClean="0">
                <a:cs typeface="Times New Roman" pitchFamily="18" charset="0"/>
              </a:rPr>
              <a:t>материально-техническое обеспечение администрации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; 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altLang="ru-RU" sz="1200" b="0" dirty="0">
                <a:solidFill>
                  <a:schemeClr val="tx1"/>
                </a:solidFill>
                <a:effectLst/>
                <a:cs typeface="Times New Roman" pitchFamily="18" charset="0"/>
              </a:rPr>
              <a:t>- </a:t>
            </a:r>
            <a:r>
              <a:rPr lang="ru-RU" altLang="ru-RU" sz="1200" dirty="0" smtClean="0">
                <a:cs typeface="Times New Roman" pitchFamily="18" charset="0"/>
              </a:rPr>
              <a:t>р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асходы на </a:t>
            </a:r>
            <a:r>
              <a:rPr lang="ru-RU" altLang="ru-RU" sz="1200" dirty="0" smtClean="0">
                <a:cs typeface="Times New Roman" pitchFamily="18" charset="0"/>
              </a:rPr>
              <a:t>обеспечение ведения бухгалтерского учета.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2500306"/>
            <a:ext cx="3186106" cy="1328733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«Информирование населения о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деятельности администрации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 МО Темрюкский район в СМИ»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2,4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250030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информирование населения района о деятельности исполнительных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и представительных органов местного самоуправления в электронных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СМИ (телевидение, радио, интернет) и периодических печатных изданиях;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- организация подписки администрации МОТР на периодические издания.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392906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информационного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общества и формирование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электронного правительства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Темрюкском районе» –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4,6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392906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подключение к системе межведомственного взаимодействия;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обслуживание правовой системы "Гарант";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организация защиты рабочих мест антивирусными программами;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сопровождение системы электронного документооборота «Синкопа 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документ»;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- защита персональных данных.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35782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marR="0" lvl="0" indent="-342900" algn="ctr" defTabSz="914400" eaLnBrk="1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200" dirty="0" smtClean="0">
                <a:cs typeface="Times New Roman" pitchFamily="18" charset="0"/>
              </a:rPr>
              <a:t>Муниципальная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«Муниципальная политика и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развитие гражданского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общества» - 1,8 млн.рублей </a:t>
            </a:r>
            <a:endParaRPr lang="ru-RU" altLang="ru-RU" sz="1200" dirty="0"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572140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официальные и профессиональные праздники, памятные даты,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поздравления;</a:t>
            </a:r>
          </a:p>
          <a:p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- развитие архивного дела.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0034" y="142852"/>
            <a:ext cx="3178851" cy="1571636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fontScale="85000" lnSpcReduction="2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программа 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«Управление и контроль за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муниципальным имуществом и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земельными ресурсами на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территории МО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Темрюкский район»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0,9 млн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42852"/>
            <a:ext cx="5072098" cy="15716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>
                <a:cs typeface="Times New Roman" pitchFamily="18" charset="0"/>
              </a:rPr>
              <a:t>-</a:t>
            </a:r>
            <a:r>
              <a:rPr lang="ru-RU" altLang="ru-RU" sz="1200" dirty="0" smtClean="0">
                <a:cs typeface="Times New Roman" pitchFamily="18" charset="0"/>
              </a:rPr>
              <a:t> осуществление технической инвентаризации недвижимого имущества;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проведение оценки рыночной стоимости, размера арендной платы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муниципального имущества и земельных участков;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усовершенствование системы учета и использования муниципального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имущества;</a:t>
            </a:r>
          </a:p>
          <a:p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- проведение кадастровых работ.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1785927"/>
            <a:ext cx="3186106" cy="1143007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экономики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Темрюкском районе»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5,0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1785926"/>
            <a:ext cx="5072098" cy="11430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 smtClean="0">
                <a:cs typeface="Times New Roman" pitchFamily="18" charset="0"/>
              </a:rPr>
              <a:t>- содержание МКУ «Муниципальный заказ».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4286256"/>
            <a:ext cx="3186106" cy="1214446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муниципальной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службы в администрации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МО ТР» –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150,0 тыс.рублей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4286256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подготовка, переподготовка, повышение квалификации муниципальных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служащих.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57214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«Улучшение условий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охраны труда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МОТР» - 10,8 тыс.рублей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643578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- проведение обучения работников по охране труда.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3" name="AutoShape 6"/>
          <p:cNvSpPr txBox="1">
            <a:spLocks noChangeArrowheads="1"/>
          </p:cNvSpPr>
          <p:nvPr/>
        </p:nvSpPr>
        <p:spPr bwMode="auto">
          <a:xfrm>
            <a:off x="500034" y="307181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«Управление муниципальными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финансами – 17,5 млн.рублей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714744" y="3071810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содержание Финансового управления администрации МО ТР.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5728"/>
            <a:ext cx="7540300" cy="631844"/>
          </a:xfrm>
        </p:spPr>
        <p:txBody>
          <a:bodyPr>
            <a:noAutofit/>
          </a:bodyPr>
          <a:lstStyle/>
          <a:p>
            <a:pPr algn="l">
              <a:buNone/>
            </a:pP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142844" y="215300"/>
            <a:ext cx="8858312" cy="1917556"/>
          </a:xfrm>
          <a:prstGeom prst="downArrowCallout">
            <a:avLst>
              <a:gd name="adj1" fmla="val 49469"/>
              <a:gd name="adj2" fmla="val 55755"/>
              <a:gd name="adj3" fmla="val 16667"/>
              <a:gd name="adj4" fmla="val 6666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1F8F9"/>
              </a:gs>
              <a:gs pos="100000">
                <a:srgbClr val="99CCFF"/>
              </a:gs>
            </a:gsLst>
            <a:lin ang="5400000" scaled="1"/>
          </a:gradFill>
          <a:ln w="12700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alt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Объем иных межбюджетных трансфертов, передаваемых бюджету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муниципального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 Темрюкский район из бюджетов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поселений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осуществление части полномочий по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решению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вопросов местного значения в соответствии с заключенными соглашениями, на 2019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endParaRPr lang="ru-RU" sz="1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algn="ctr"/>
            <a:endParaRPr lang="ru-RU" altLang="ru-RU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82266"/>
              </p:ext>
            </p:extLst>
          </p:nvPr>
        </p:nvGraphicFramePr>
        <p:xfrm>
          <a:off x="251520" y="2204864"/>
          <a:ext cx="8640960" cy="4361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/>
                <a:gridCol w="3847578"/>
                <a:gridCol w="976958"/>
                <a:gridCol w="1296144"/>
                <a:gridCol w="2160240"/>
              </a:tblGrid>
              <a:tr h="1103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</a:t>
                      </a:r>
                      <a:r>
                        <a:rPr lang="ru-RU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осуществление внешнего муниципального финансового контроля</a:t>
                      </a:r>
                      <a:endParaRPr lang="ru-RU" sz="1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 организацию библиотечного обслуживания населения, комплектование и обеспечение сохранности библиотечных фондов 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Темрюкское городское поселение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274,777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274,777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Ахтанизовское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121,592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91,592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Вышестеблиевское сельское поселение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134,677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104,677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Голубицкое сельское поселение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121,592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91,592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Запорожское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164,304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124,304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Краснострельское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148,135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Курчанское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128,135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Новотаманское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106,592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91,592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Сенное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141,219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Старотитаровское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250,473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150,473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Таманское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235,522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235,522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Фонталовское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128,135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1 955,153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1 570,153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385,000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74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5728"/>
            <a:ext cx="7540300" cy="631844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Поддержка поселений муниципального образования Темрюкский район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142844" y="1340768"/>
            <a:ext cx="8858312" cy="1137308"/>
          </a:xfrm>
          <a:prstGeom prst="downArrowCallout">
            <a:avLst>
              <a:gd name="adj1" fmla="val 49469"/>
              <a:gd name="adj2" fmla="val 55755"/>
              <a:gd name="adj3" fmla="val 16667"/>
              <a:gd name="adj4" fmla="val 66667"/>
            </a:avLst>
          </a:prstGeom>
          <a:gradFill rotWithShape="1">
            <a:gsLst>
              <a:gs pos="0">
                <a:srgbClr val="99CCFF"/>
              </a:gs>
              <a:gs pos="50000">
                <a:srgbClr val="F1F8F9"/>
              </a:gs>
              <a:gs pos="100000">
                <a:srgbClr val="99CCFF"/>
              </a:gs>
            </a:gsLst>
            <a:lin ang="5400000" scaled="1"/>
          </a:gradFill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n w="190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Дополнительно в бюджеты поселений в 2019 году </a:t>
            </a:r>
          </a:p>
          <a:p>
            <a:pPr algn="ctr"/>
            <a:r>
              <a:rPr lang="ru-RU" altLang="ru-RU" sz="2000" b="1" dirty="0" smtClean="0">
                <a:ln w="190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будет направлено 36,4 млн. рублей:</a:t>
            </a:r>
            <a:endParaRPr lang="ru-RU" altLang="ru-RU" sz="2000" b="1" dirty="0">
              <a:ln w="1905"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9" name="Рисунок 8" descr="smiley-с-ш-япой-ип-омом-гра-ации-41585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330913" cy="1064730"/>
          </a:xfrm>
          <a:prstGeom prst="rect">
            <a:avLst/>
          </a:prstGeom>
        </p:spPr>
      </p:pic>
      <p:pic>
        <p:nvPicPr>
          <p:cNvPr id="11" name="Рисунок 10" descr="герб Темрюкского райо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142852"/>
            <a:ext cx="962324" cy="106917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024793"/>
              </p:ext>
            </p:extLst>
          </p:nvPr>
        </p:nvGraphicFramePr>
        <p:xfrm>
          <a:off x="251519" y="2564903"/>
          <a:ext cx="8568953" cy="381542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9388"/>
                <a:gridCol w="4112069"/>
                <a:gridCol w="2114471"/>
                <a:gridCol w="1763025"/>
              </a:tblGrid>
              <a:tr h="39620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1412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средств на сбалансированность бюджетов поселений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 на выравнивание бюджетной обеспеченности поселений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396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Ахтанизовское сельское поселение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7 478,7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421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Вышестеблиевское сельское поселение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7 533,5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396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Курчанское сельское поселение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6 475,1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1646,5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396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Новотаманское сельское поселение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11 962,5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1353,5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39620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33 449,8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3000,0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984776" cy="1143000"/>
          </a:xfrm>
          <a:effectLst/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Динамика размера дефицита (профицита) бюджета муниципального образования Темрюкский район</a:t>
            </a:r>
            <a:r>
              <a:rPr lang="ru-RU" sz="1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1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1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1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4086949"/>
              </p:ext>
            </p:extLst>
          </p:nvPr>
        </p:nvGraphicFramePr>
        <p:xfrm>
          <a:off x="899592" y="1916832"/>
          <a:ext cx="806489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183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95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Palatino Linotype" panose="02040502050505030304" pitchFamily="18" charset="0"/>
              </a:rPr>
              <a:t>Какие бывают бюджеты?</a:t>
            </a:r>
            <a:endParaRPr lang="ru-RU" sz="2800" dirty="0">
              <a:latin typeface="Palatino Linotype" panose="0204050205050503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34853" y="1024240"/>
            <a:ext cx="3935393" cy="9029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Какие бывают бюджеты?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Бюджеты публично-правовых образований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5407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Бюджеты семей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25347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Бюджеты организаций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Российской Федерации </a:t>
            </a: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91858" y="4341843"/>
            <a:ext cx="3033489" cy="172819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С</a:t>
            </a:r>
            <a:r>
              <a:rPr lang="ru-RU" sz="18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96216" y="4357319"/>
            <a:ext cx="2479747" cy="174877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502552" y="3495554"/>
            <a:ext cx="3729" cy="843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2" idx="0"/>
          </p:cNvCxnSpPr>
          <p:nvPr/>
        </p:nvCxnSpPr>
        <p:spPr>
          <a:xfrm>
            <a:off x="4502551" y="3495554"/>
            <a:ext cx="3133539" cy="861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0" idx="0"/>
          </p:cNvCxnSpPr>
          <p:nvPr/>
        </p:nvCxnSpPr>
        <p:spPr>
          <a:xfrm flipH="1">
            <a:off x="1637646" y="3495554"/>
            <a:ext cx="2864906" cy="82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2"/>
            <a:endCxn id="7" idx="0"/>
          </p:cNvCxnSpPr>
          <p:nvPr/>
        </p:nvCxnSpPr>
        <p:spPr>
          <a:xfrm>
            <a:off x="4502550" y="1927186"/>
            <a:ext cx="1" cy="446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2"/>
            <a:endCxn id="9" idx="0"/>
          </p:cNvCxnSpPr>
          <p:nvPr/>
        </p:nvCxnSpPr>
        <p:spPr>
          <a:xfrm>
            <a:off x="4502550" y="1927186"/>
            <a:ext cx="2738921" cy="446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6" idx="2"/>
            <a:endCxn id="8" idx="0"/>
          </p:cNvCxnSpPr>
          <p:nvPr/>
        </p:nvCxnSpPr>
        <p:spPr>
          <a:xfrm flipH="1">
            <a:off x="1671531" y="1927186"/>
            <a:ext cx="2831019" cy="446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ая прямоугольная выноска 42"/>
          <p:cNvSpPr/>
          <p:nvPr/>
        </p:nvSpPr>
        <p:spPr>
          <a:xfrm>
            <a:off x="6539695" y="1571758"/>
            <a:ext cx="2192790" cy="578462"/>
          </a:xfrm>
          <a:prstGeom prst="wedgeRoundRectCallout">
            <a:avLst>
              <a:gd name="adj1" fmla="val -54533"/>
              <a:gd name="adj2" fmla="val -18816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Со старонормандского «</a:t>
            </a:r>
            <a:r>
              <a:rPr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buogette</a:t>
            </a: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»</a:t>
            </a:r>
            <a:r>
              <a:rPr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– </a:t>
            </a: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сумка, кошелек</a:t>
            </a:r>
            <a:endParaRPr lang="ru-RU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4" y="613278"/>
            <a:ext cx="1689265" cy="12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0_news_2289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b="4865"/>
          <a:stretch>
            <a:fillRect/>
          </a:stretch>
        </p:blipFill>
        <p:spPr bwMode="auto">
          <a:xfrm>
            <a:off x="7351625" y="348227"/>
            <a:ext cx="1398692" cy="9920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4209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bedeva\Desktop\1-65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anose="02040502050505030304" pitchFamily="18" charset="0"/>
              </a:rPr>
              <a:t>Основные параметры бюджета: доходы, расходы, дефицит (профицит)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Palatino Linotype" panose="02040502050505030304" pitchFamily="18" charset="0"/>
            </a:endParaRPr>
          </a:p>
        </p:txBody>
      </p:sp>
      <p:sp>
        <p:nvSpPr>
          <p:cNvPr id="3" name="Блок-схема: альтернативный процесс 6"/>
          <p:cNvSpPr txBox="1">
            <a:spLocks/>
          </p:cNvSpPr>
          <p:nvPr/>
        </p:nvSpPr>
        <p:spPr bwMode="auto">
          <a:xfrm>
            <a:off x="2555777" y="1071240"/>
            <a:ext cx="6192688" cy="1008112"/>
          </a:xfrm>
          <a:prstGeom prst="flowChartAlternateProcess">
            <a:avLst/>
          </a:prstGeom>
          <a:solidFill>
            <a:srgbClr val="E7BC29">
              <a:lumMod val="60000"/>
              <a:lumOff val="40000"/>
            </a:srgbClr>
          </a:solidFill>
          <a:ln w="9525" cap="flat" cmpd="sng" algn="ctr">
            <a:solidFill>
              <a:srgbClr val="9C85C0"/>
            </a:solidFill>
            <a:prstDash val="solid"/>
            <a:miter lim="800000"/>
            <a:headEnd/>
            <a:tailEnd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ДОХОДЫ – это поступающие в бюджет денежные средства от юридических и физических лиц, а также вышестоящих бюджетов (налоговые и неналоговые платежи, безвозмездные поступления)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555777" y="2204864"/>
            <a:ext cx="6192686" cy="1061616"/>
          </a:xfrm>
          <a:prstGeom prst="flowChartAlternateProcess">
            <a:avLst/>
          </a:prstGeom>
          <a:solidFill>
            <a:srgbClr val="E7BC29">
              <a:lumMod val="60000"/>
              <a:lumOff val="40000"/>
            </a:srgbClr>
          </a:solidFill>
          <a:ln w="9525" cap="flat" cmpd="sng" algn="ctr">
            <a:solidFill>
              <a:srgbClr val="9C85C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РАСХОДЫ – это выплачиваемые из бюджета денежные средства (социальные выплаты населению, содержание муниципальных учреждений </a:t>
            </a:r>
            <a:r>
              <a:rPr lang="ru-RU" sz="1400" b="1" kern="0" dirty="0">
                <a:solidFill>
                  <a:prstClr val="black"/>
                </a:solidFill>
                <a:latin typeface="Palatino Linotype" panose="02040502050505030304" pitchFamily="18" charset="0"/>
              </a:rPr>
              <a:t>(ЖКХ </a:t>
            </a:r>
            <a:r>
              <a:rPr lang="ru-RU" sz="1400" b="1" kern="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, образование,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культура и другие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),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капитальное строительство и другие)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4" y="2174251"/>
            <a:ext cx="1716778" cy="11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687688"/>
            <a:ext cx="1544984" cy="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19" y="3687688"/>
            <a:ext cx="15859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 rot="20517000">
            <a:off x="1820118" y="3957504"/>
            <a:ext cx="691231" cy="432048"/>
          </a:xfrm>
          <a:prstGeom prst="rightArrow">
            <a:avLst>
              <a:gd name="adj1" fmla="val 36772"/>
              <a:gd name="adj2" fmla="val 5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623277">
            <a:off x="1831259" y="4995142"/>
            <a:ext cx="691231" cy="432048"/>
          </a:xfrm>
          <a:prstGeom prst="rightArrow">
            <a:avLst>
              <a:gd name="adj1" fmla="val 36772"/>
              <a:gd name="adj2" fmla="val 5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инус 5"/>
          <p:cNvSpPr/>
          <p:nvPr/>
        </p:nvSpPr>
        <p:spPr>
          <a:xfrm>
            <a:off x="4256534" y="3784990"/>
            <a:ext cx="648072" cy="5121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6588224" y="3814920"/>
            <a:ext cx="864096" cy="43609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47" y="4964477"/>
            <a:ext cx="15859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83" y="4907724"/>
            <a:ext cx="1544984" cy="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Минус 15"/>
          <p:cNvSpPr/>
          <p:nvPr/>
        </p:nvSpPr>
        <p:spPr>
          <a:xfrm>
            <a:off x="4259659" y="4990354"/>
            <a:ext cx="648072" cy="5121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 16"/>
          <p:cNvSpPr/>
          <p:nvPr/>
        </p:nvSpPr>
        <p:spPr>
          <a:xfrm>
            <a:off x="6588224" y="4990349"/>
            <a:ext cx="864096" cy="43609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687688"/>
            <a:ext cx="1296144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РЕЗУЛЬТАТ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исполнения бюджета =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ДОХОДЫ</a:t>
            </a:r>
          </a:p>
          <a:p>
            <a:endParaRPr lang="ru-RU" sz="1400" dirty="0">
              <a:latin typeface="Palatino Linotype" panose="02040502050505030304" pitchFamily="18" charset="0"/>
            </a:endParaRP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«минус»</a:t>
            </a:r>
          </a:p>
          <a:p>
            <a:pPr algn="ctr"/>
            <a:endParaRPr lang="ru-RU" sz="1400" dirty="0">
              <a:latin typeface="Palatino Linotype" panose="02040502050505030304" pitchFamily="18" charset="0"/>
            </a:endParaRP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РАСХОДЫ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1" y="3687688"/>
            <a:ext cx="132886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ДЕФИЦИТ  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превышение расходов над доходами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5750" y="4832703"/>
            <a:ext cx="133543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ПРОФИЦИТ 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превышение доходов над расходами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86810"/>
            <a:ext cx="1495960" cy="954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4" y="980728"/>
            <a:ext cx="1716778" cy="109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4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24520" y="404664"/>
            <a:ext cx="80648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Доходы бюджета – безвозмездные и безвозвратные поступления денежных средств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3872" y="3096343"/>
            <a:ext cx="2533202" cy="22048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налог на прибыль организаций;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НДФЛ;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акцизы;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иные налоги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3872" y="2662757"/>
            <a:ext cx="2533202" cy="459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Налоговые доходы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2645567"/>
            <a:ext cx="2401416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Неналоговые доходы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3102767"/>
            <a:ext cx="2401416" cy="2198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доходов от использования муниципального имущества, от платных услуг, оказываемых казенными учреждениями, штрафных санкций за нарушение законодательства, иных неналоговых платежей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7513" y="2645566"/>
            <a:ext cx="2282552" cy="4766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kern="1000" dirty="0" smtClean="0">
                <a:solidFill>
                  <a:prstClr val="black"/>
                </a:solidFill>
              </a:rPr>
              <a:t>Безвозмездные поступления</a:t>
            </a:r>
            <a:endParaRPr lang="ru-RU" sz="1800" b="1" kern="10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7513" y="3122188"/>
            <a:ext cx="2282552" cy="21790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доходов в виде финансовой помощи, полученной о бюджетов других уровней бюджетной системы Российской Федерации (межбюджетные трансферты), безвозмездные поступления от организаций и граждан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2574" y="1428899"/>
            <a:ext cx="282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475A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</a:t>
            </a:r>
            <a:r>
              <a:rPr lang="ru-RU" altLang="ru-RU" b="1" dirty="0" smtClean="0">
                <a:solidFill>
                  <a:srgbClr val="475A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 rot="2711389">
            <a:off x="2825782" y="1902269"/>
            <a:ext cx="319645" cy="688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81115" y="1992019"/>
            <a:ext cx="319645" cy="509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9690058">
            <a:off x="6271100" y="1875400"/>
            <a:ext cx="319645" cy="688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vasilyeva\AppData\Local\Microsoft\Windows\Temporary Internet Files\Content.IE5\5AGQ1XCO\money_PNG350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43" y="818659"/>
            <a:ext cx="1600292" cy="18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" y="5373216"/>
            <a:ext cx="2270311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9288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Этапы составления и утверждения бюджета муниципального образования Темрюкский район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13196114"/>
              </p:ext>
            </p:extLst>
          </p:nvPr>
        </p:nvGraphicFramePr>
        <p:xfrm>
          <a:off x="467544" y="1124744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89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14348" y="404664"/>
            <a:ext cx="7858180" cy="6120680"/>
          </a:xfrm>
        </p:spPr>
        <p:txBody>
          <a:bodyPr>
            <a:normAutofit fontScale="92500"/>
          </a:bodyPr>
          <a:lstStyle/>
          <a:p>
            <a:pPr algn="l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Задачи при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формировании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районного бюджета на 2019 год</a:t>
            </a:r>
          </a:p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на плановый период 2020 и 2021 годов: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обеспечение устойчивого социально-экономического развития муниципального образования Темрюкский район;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обеспечение организационных мер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, 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направленных на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рост эффективности бюджетных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расходов и повышение качества предоставления муниципальных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услуг;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повышение эффективности управления муниципальными финансами;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проведение взвешенной долговой политики.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1027" name="Picture 3" descr="\\Server25\ОБЩИЕ ДОКУМЕНТЫ\Бюджет\СЕССИИ 2015\ПРОЕКТ РЕШЕНИЯ О БЮДЖЕТЕ на 2016 год\Доклад о бюджете 2016\смайлы\ccaba0528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2023454" cy="1343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72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ОСНОВНЫЕ ПАРАМЕТРЫ БЮДЖЕТА</a:t>
            </a:r>
            <a:br>
              <a:rPr lang="ru-RU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муниципального образования Темрюкский район, млн. рублей</a:t>
            </a:r>
            <a:r>
              <a:rPr lang="ru-RU" sz="2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63893081"/>
              </p:ext>
            </p:extLst>
          </p:nvPr>
        </p:nvGraphicFramePr>
        <p:xfrm>
          <a:off x="323528" y="1628800"/>
          <a:ext cx="8496943" cy="437873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06583"/>
                <a:gridCol w="781622"/>
                <a:gridCol w="758921"/>
                <a:gridCol w="758921"/>
                <a:gridCol w="835203"/>
                <a:gridCol w="759275"/>
                <a:gridCol w="835203"/>
                <a:gridCol w="531493"/>
                <a:gridCol w="455565"/>
                <a:gridCol w="455565"/>
                <a:gridCol w="455565"/>
                <a:gridCol w="463027"/>
              </a:tblGrid>
              <a:tr h="3600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Наименование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показателя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2017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6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факт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2018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план на 01.01.18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2018</a:t>
                      </a:r>
                    </a:p>
                    <a:p>
                      <a:pPr algn="ctr" rtl="0" fontAlgn="ctr"/>
                      <a:r>
                        <a:rPr lang="ru-RU" sz="14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4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план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на 01.10.18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6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latin typeface="Palatino Linotype" panose="02040502050505030304" pitchFamily="18" charset="0"/>
                        </a:rPr>
                        <a:t>Плановый период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latin typeface="Palatino Linotype" panose="02040502050505030304" pitchFamily="18" charset="0"/>
                        </a:rPr>
                        <a:t>Динамика,%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36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2021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2018/ 2017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2019/2018</a:t>
                      </a:r>
                      <a:r>
                        <a:rPr lang="ru-RU" sz="1400" b="1" baseline="0" dirty="0" smtClean="0">
                          <a:latin typeface="Palatino Linotype" panose="02040502050505030304" pitchFamily="18" charset="0"/>
                        </a:rPr>
                        <a:t>   </a:t>
                      </a:r>
                      <a:r>
                        <a:rPr lang="ru-RU" sz="800" b="1" baseline="0" dirty="0" smtClean="0">
                          <a:latin typeface="Palatino Linotype" panose="02040502050505030304" pitchFamily="18" charset="0"/>
                        </a:rPr>
                        <a:t>(на 01.01.18)</a:t>
                      </a:r>
                      <a:endParaRPr lang="ru-RU" sz="8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2019/</a:t>
                      </a:r>
                      <a:r>
                        <a:rPr lang="ru-RU" sz="1400" b="1" baseline="0" dirty="0" smtClean="0">
                          <a:latin typeface="Palatino Linotype" panose="02040502050505030304" pitchFamily="18" charset="0"/>
                        </a:rPr>
                        <a:t> 2018  </a:t>
                      </a:r>
                      <a:r>
                        <a:rPr lang="ru-RU" sz="800" b="1" baseline="0" dirty="0" smtClean="0">
                          <a:latin typeface="Palatino Linotype" panose="02040502050505030304" pitchFamily="18" charset="0"/>
                        </a:rPr>
                        <a:t>( на 01.10.18)</a:t>
                      </a:r>
                      <a:endParaRPr lang="ru-RU" sz="8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2020/ 2019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2021/ 2020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51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latin typeface="Palatino Linotype" panose="02040502050505030304" pitchFamily="18" charset="0"/>
                        </a:rPr>
                        <a:t>ДОХОДЫ</a:t>
                      </a:r>
                      <a:r>
                        <a:rPr lang="ru-RU" sz="2000" b="1" u="none" strike="noStrike" dirty="0">
                          <a:latin typeface="Palatino Linotype" panose="02040502050505030304" pitchFamily="18" charset="0"/>
                        </a:rPr>
                        <a:t>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2 354,0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2 251,7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2 432,9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2 060,4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2 032,6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2 084,6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103,3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91,5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84,7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102,5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</a:tr>
              <a:tr h="668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-налоговые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181, 8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1216,4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1 216,5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1 038,4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1 012,0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1 049,0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102,9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85,4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85,4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97,5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103,6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</a:tr>
              <a:tr h="5912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 -безвозмездные     поступления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1 172,1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1035,3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1 216,4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1  022,0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1 020,6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1 035,6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103,8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84,0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99,9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101,5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</a:tr>
              <a:tr h="5928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latin typeface="Palatino Linotype" panose="02040502050505030304" pitchFamily="18" charset="0"/>
                        </a:rPr>
                        <a:t>РАСХОДЫ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2 269,0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2 251,7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2 646,3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2 117,7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2 089,4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2 131,7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99,2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94,0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80,0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98,7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alatino Linotype"/>
                        </a:rPr>
                        <a:t>102,0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</a:tr>
              <a:tr h="3147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ДЕФИЦИТ (-),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+85,0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-213,4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-57,3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-56,8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-47,1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ПРОФИЦИТ (+)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2050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59150"/>
            <a:ext cx="1512168" cy="136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195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Server25\ОБЩИЕ ДОКУМЕНТЫ\Бюджет\СЕССИИ 2015\ПРОЕКТ РЕШЕНИЯ О БЮДЖЕТЕ на 2016 год\Доклад о бюджете 2016\смайлы\0_b0e94_13b90ca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92896"/>
            <a:ext cx="2204325" cy="2160240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Структура налоговых и неналоговых доходов</a:t>
            </a:r>
            <a:b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бюджета муниципального образования Темрюкский район</a:t>
            </a:r>
          </a:p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году, %</a:t>
            </a:r>
            <a:endParaRPr lang="ru-RU" sz="1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84565108"/>
              </p:ext>
            </p:extLst>
          </p:nvPr>
        </p:nvGraphicFramePr>
        <p:xfrm>
          <a:off x="395536" y="1243019"/>
          <a:ext cx="6840760" cy="509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20072" y="1692332"/>
            <a:ext cx="363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алоговые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доходы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– 87,9%,</a:t>
            </a:r>
          </a:p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Неналоговые доходы -12,1%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02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19662</TotalTime>
  <Words>2680</Words>
  <Application>Microsoft Office PowerPoint</Application>
  <PresentationFormat>Экран (4:3)</PresentationFormat>
  <Paragraphs>866</Paragraphs>
  <Slides>30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Воздушный поток</vt:lpstr>
      <vt:lpstr>Тема Office</vt:lpstr>
      <vt:lpstr> </vt:lpstr>
      <vt:lpstr>Презентация PowerPoint</vt:lpstr>
      <vt:lpstr>Какие бывают бюджеты?</vt:lpstr>
      <vt:lpstr>Презентация PowerPoint</vt:lpstr>
      <vt:lpstr>Презентация PowerPoint</vt:lpstr>
      <vt:lpstr>Этапы составления и утверждения бюджета муниципального образования Темрюкский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муниципального образования Темрюкский район  на  2019 год</vt:lpstr>
      <vt:lpstr>Динамика расходов бюджета муниципального образования Темрюкский район</vt:lpstr>
      <vt:lpstr>Расходы на социальную сферу в общих расходах районного бюджета  </vt:lpstr>
      <vt:lpstr>Бюджет муниципального образования Темрюкский район  на 2019 год и на плановый период 2020 и 2021 годов  остается социально направленным</vt:lpstr>
      <vt:lpstr>Презентация PowerPoint</vt:lpstr>
      <vt:lpstr>Расходы на образование в 2019 году планируются в объеме 1509,9 млн.рублей </vt:lpstr>
      <vt:lpstr>На культуру в 2019 году предусматриваются расходы в объеме   56,9 млн. рублей </vt:lpstr>
      <vt:lpstr>На социальную политику в 2019 году планируется  155,3 млн. рублей</vt:lpstr>
      <vt:lpstr>Презентация PowerPoint</vt:lpstr>
      <vt:lpstr>Презентация PowerPoint</vt:lpstr>
      <vt:lpstr>Программные мероприятия по разделу  «Национальная экономика»</vt:lpstr>
      <vt:lpstr>        На обеспечение деятельности МБУ «Единая служба заказчика» и управления капитального строительства запланировано 16,6 млн. рублей </vt:lpstr>
      <vt:lpstr>Расходы по отрасли «Национальная безопасность и правоохранительная деятельность» -  17,0 млн.рублей</vt:lpstr>
      <vt:lpstr>Расходы по разделу «Общегосударственные вопросы»</vt:lpstr>
      <vt:lpstr>Презентация PowerPoint</vt:lpstr>
      <vt:lpstr>Презентация PowerPoint</vt:lpstr>
      <vt:lpstr>Поддержка поселений муниципального образования Темрюкский район </vt:lpstr>
      <vt:lpstr>Динамика размера дефицита (профицита) бюджета муниципального образования Темрюкский район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Лебедева Юля Андреевна</cp:lastModifiedBy>
  <cp:revision>1962</cp:revision>
  <cp:lastPrinted>2018-11-14T13:20:06Z</cp:lastPrinted>
  <dcterms:created xsi:type="dcterms:W3CDTF">1601-01-01T00:00:00Z</dcterms:created>
  <dcterms:modified xsi:type="dcterms:W3CDTF">2018-11-21T08:44:52Z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