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9" r:id="rId2"/>
  </p:sldMasterIdLst>
  <p:notesMasterIdLst>
    <p:notesMasterId r:id="rId25"/>
  </p:notesMasterIdLst>
  <p:handoutMasterIdLst>
    <p:handoutMasterId r:id="rId26"/>
  </p:handoutMasterIdLst>
  <p:sldIdLst>
    <p:sldId id="592" r:id="rId3"/>
    <p:sldId id="594" r:id="rId4"/>
    <p:sldId id="584" r:id="rId5"/>
    <p:sldId id="586" r:id="rId6"/>
    <p:sldId id="587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2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0" r:id="rId23"/>
    <p:sldId id="613" r:id="rId24"/>
  </p:sldIdLst>
  <p:sldSz cx="9144000" cy="6858000" type="screen4x3"/>
  <p:notesSz cx="9866313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63E37B-AA57-4C09-8BF9-2ABB8012602C}">
          <p14:sldIdLst>
            <p14:sldId id="592"/>
            <p14:sldId id="594"/>
            <p14:sldId id="584"/>
            <p14:sldId id="586"/>
            <p14:sldId id="587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  <a:srgbClr val="3366CC"/>
    <a:srgbClr val="00FF00"/>
    <a:srgbClr val="FF9933"/>
    <a:srgbClr val="FFFFCC"/>
    <a:srgbClr val="FFFF66"/>
    <a:srgbClr val="7777FD"/>
    <a:srgbClr val="33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6433" autoAdjust="0"/>
  </p:normalViewPr>
  <p:slideViewPr>
    <p:cSldViewPr>
      <p:cViewPr>
        <p:scale>
          <a:sx n="80" d="100"/>
          <a:sy n="80" d="100"/>
        </p:scale>
        <p:origin x="-287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8247855501442"/>
          <c:y val="0.13565815050229363"/>
          <c:w val="0.62366693451685462"/>
          <c:h val="0.875379114436738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16"/>
            <c:spPr>
              <a:solidFill>
                <a:srgbClr val="3366CC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6.7367514720586608E-2"/>
                  <c:y val="1.1513652086923084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u="sng" dirty="0"/>
                      <a:t>НДФЛ
</a:t>
                    </a:r>
                    <a:r>
                      <a:rPr lang="ru-RU" sz="2000" b="1" u="sng" dirty="0" smtClean="0"/>
                      <a:t>72,4%</a:t>
                    </a:r>
                  </a:p>
                  <a:p>
                    <a:endParaRPr lang="ru-RU" sz="2000" b="1" u="sng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5.1207468176050618E-2"/>
                  <c:y val="0.132592582700614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4.735394897642952E-2"/>
                  <c:y val="0.152924504550433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0289850835287308"/>
                  <c:y val="0.149689260222127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1589837971219571"/>
                  <c:y val="0.140715846412892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8737567170899138E-2"/>
                  <c:y val="7.95134839814754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6.7975049555897296E-2"/>
                  <c:y val="-4.988175667050664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0632298165700887E-2"/>
                  <c:y val="-3.242314183582931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500" b="1" u="sng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4.9377115992959845E-2"/>
                  <c:y val="-9.9763513341013278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u="sng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17615455007923098"/>
                  <c:y val="-3.05095676744221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pPr>
              <a:noFill/>
            </c:spPr>
            <c:txPr>
              <a:bodyPr/>
              <a:lstStyle/>
              <a:p>
                <a:pPr>
                  <a:defRPr sz="1600" b="1" u="sng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Налог на прибыль организаций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патент</c:v>
                </c:pt>
                <c:pt idx="6">
                  <c:v>Госпошлина</c:v>
                </c:pt>
                <c:pt idx="7">
                  <c:v>Арендная плата за земли</c:v>
                </c:pt>
                <c:pt idx="8">
                  <c:v>Штрафы, санкции</c:v>
                </c:pt>
                <c:pt idx="9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72.400000000000006</c:v>
                </c:pt>
                <c:pt idx="1">
                  <c:v>3.9</c:v>
                </c:pt>
                <c:pt idx="2">
                  <c:v>3.9</c:v>
                </c:pt>
                <c:pt idx="3">
                  <c:v>4.5999999999999996</c:v>
                </c:pt>
                <c:pt idx="4">
                  <c:v>3</c:v>
                </c:pt>
                <c:pt idx="5">
                  <c:v>0.2</c:v>
                </c:pt>
                <c:pt idx="6">
                  <c:v>1.3</c:v>
                </c:pt>
                <c:pt idx="7">
                  <c:v>6.6</c:v>
                </c:pt>
                <c:pt idx="8">
                  <c:v>0.1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млн.рублей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утвержденный</c:v>
                </c:pt>
                <c:pt idx="1">
                  <c:v>2019 уточненный</c:v>
                </c:pt>
                <c:pt idx="2">
                  <c:v>2020 проект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2117.6</c:v>
                </c:pt>
                <c:pt idx="1">
                  <c:v>2575.8000000000002</c:v>
                </c:pt>
                <c:pt idx="2">
                  <c:v>2617.1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сферу, млн.рублей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580246913580245E-2"/>
                  <c:y val="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50617283950615E-2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0986E-2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утвержденный</c:v>
                </c:pt>
                <c:pt idx="1">
                  <c:v>2019 уточненный</c:v>
                </c:pt>
                <c:pt idx="2">
                  <c:v>2020 проект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1786.1</c:v>
                </c:pt>
                <c:pt idx="1">
                  <c:v>2005.4</c:v>
                </c:pt>
                <c:pt idx="2" formatCode="0.0">
                  <c:v>2076.6999999999998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расходы, млн.рублей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утвержденный</c:v>
                </c:pt>
                <c:pt idx="1">
                  <c:v>2019 уточненный</c:v>
                </c:pt>
                <c:pt idx="2">
                  <c:v>2020 проект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331.5</c:v>
                </c:pt>
                <c:pt idx="1">
                  <c:v>570.4</c:v>
                </c:pt>
                <c:pt idx="2" formatCode="General">
                  <c:v>540.4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19168"/>
        <c:axId val="100920704"/>
      </c:barChart>
      <c:catAx>
        <c:axId val="10091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0920704"/>
        <c:crosses val="autoZero"/>
        <c:auto val="1"/>
        <c:lblAlgn val="ctr"/>
        <c:lblOffset val="100"/>
        <c:noMultiLvlLbl val="0"/>
      </c:catAx>
      <c:valAx>
        <c:axId val="10092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19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28385993399747"/>
          <c:y val="0.25527236287163035"/>
          <c:w val="0.63600580162015152"/>
          <c:h val="0.687079952505093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2"/>
            <c:bubble3D val="0"/>
          </c:dPt>
          <c:dPt>
            <c:idx val="4"/>
            <c:bubble3D val="0"/>
            <c:explosion val="24"/>
          </c:dPt>
          <c:dPt>
            <c:idx val="5"/>
            <c:bubble3D val="0"/>
            <c:explosion val="31"/>
          </c:dPt>
          <c:dPt>
            <c:idx val="6"/>
            <c:bubble3D val="0"/>
          </c:dPt>
          <c:dPt>
            <c:idx val="7"/>
            <c:bubble3D val="0"/>
            <c:explosion val="31"/>
          </c:dPt>
          <c:dPt>
            <c:idx val="8"/>
            <c:bubble3D val="0"/>
            <c:explosion val="4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9.5857627663383668E-2"/>
                  <c:y val="6.0994110939518774E-3"/>
                </c:manualLayout>
              </c:layout>
              <c:tx>
                <c:rich>
                  <a:bodyPr/>
                  <a:lstStyle/>
                  <a:p>
                    <a:pPr>
                      <a:defRPr lang="ru-RU" sz="1400" b="0" i="0" u="none" strike="noStrike" kern="1200" baseline="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i="0" u="none" strike="noStrike" kern="1200" baseline="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rPr>
                      <a:t>Образование </a:t>
                    </a:r>
                    <a:r>
                      <a:rPr lang="ru-RU" sz="1400" b="0" i="0" u="none" strike="noStrike" kern="1200" baseline="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rPr>
                      <a:t>1701,8</a:t>
                    </a:r>
                    <a:endParaRPr lang="ru-RU" sz="1400" b="0" i="0" u="none" strike="noStrike" kern="1200" baseline="0" dirty="0">
                      <a:solidFill>
                        <a:srgbClr val="0033CC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0.16490252306712291"/>
                  <c:y val="2.1648965865917573E-2"/>
                </c:manualLayout>
              </c:layout>
              <c:tx>
                <c:rich>
                  <a:bodyPr/>
                  <a:lstStyle/>
                  <a:p>
                    <a:pPr>
                      <a:defRPr lang="ru-RU" sz="1400" b="0" i="0" u="none" strike="noStrike" kern="1200" baseline="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i="0" u="none" strike="noStrike" kern="1200" baseline="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rPr>
                      <a:t>Культура   </a:t>
                    </a:r>
                  </a:p>
                  <a:p>
                    <a:pPr>
                      <a:defRPr lang="ru-RU" sz="1400" b="0" i="0" u="none" strike="noStrike" kern="1200" baseline="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rPr>
                      <a:t>59,2</a:t>
                    </a:r>
                    <a:endParaRPr lang="ru-RU" sz="1400" b="0" i="0" u="none" strike="noStrike" kern="1200" baseline="0" dirty="0">
                      <a:solidFill>
                        <a:srgbClr val="0033CC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-0.10025156735116721"/>
                  <c:y val="-0.167406578802186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0033CC"/>
                        </a:solidFill>
                      </a:rPr>
                      <a:t>Здравоохранение </a:t>
                    </a:r>
                  </a:p>
                  <a:p>
                    <a:r>
                      <a:rPr lang="ru-RU" sz="1400" dirty="0" smtClean="0">
                        <a:solidFill>
                          <a:srgbClr val="0033CC"/>
                        </a:solidFill>
                      </a:rPr>
                      <a:t>32,5</a:t>
                    </a:r>
                    <a:endParaRPr lang="ru-RU" sz="1400" dirty="0">
                      <a:solidFill>
                        <a:srgbClr val="0033CC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0.12362562596737975"/>
                  <c:y val="-0.21664240320277744"/>
                </c:manualLayout>
              </c:layout>
              <c:tx>
                <c:rich>
                  <a:bodyPr/>
                  <a:lstStyle/>
                  <a:p>
                    <a:pPr>
                      <a:defRPr lang="ru-RU" sz="1400" b="0" i="0" u="none" strike="noStrike" kern="1200" baseline="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rPr>
                      <a:t> Социальная </a:t>
                    </a:r>
                    <a:r>
                      <a:rPr lang="ru-RU" sz="1400" b="0" i="0" u="none" strike="noStrike" kern="1200" baseline="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rPr>
                      <a:t>политика </a:t>
                    </a:r>
                    <a:r>
                      <a:rPr lang="ru-RU" sz="1400" b="0" i="0" u="none" strike="noStrike" kern="1200" baseline="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rPr>
                      <a:t> 197,0</a:t>
                    </a:r>
                    <a:endParaRPr lang="ru-RU" sz="1400" b="0" i="0" u="none" strike="noStrike" kern="1200" baseline="0" dirty="0">
                      <a:solidFill>
                        <a:srgbClr val="0033CC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2614833964723674"/>
                  <c:y val="-2.2539907085206052E-2"/>
                </c:manualLayout>
              </c:layout>
              <c:tx>
                <c:rich>
                  <a:bodyPr/>
                  <a:lstStyle/>
                  <a:p>
                    <a:pPr>
                      <a:defRPr lang="ru-RU" sz="1400" b="0" i="0" u="none" strike="noStrike" kern="1200" baseline="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Физическая </a:t>
                    </a:r>
                    <a:r>
                      <a:rPr lang="ru-RU" sz="1400" dirty="0"/>
                      <a:t>культура и спорт </a:t>
                    </a:r>
                    <a:r>
                      <a:rPr lang="ru-RU" sz="1400" dirty="0" smtClean="0"/>
                      <a:t>86,3</a:t>
                    </a:r>
                    <a:endParaRPr lang="ru-RU" sz="140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-5.1327593097675622E-2"/>
                  <c:y val="-0.2132740217421739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0033CC"/>
                        </a:solidFill>
                      </a:rPr>
                      <a:t>Обслуживание</a:t>
                    </a:r>
                    <a:r>
                      <a:rPr lang="ru-RU" sz="1400" baseline="0" dirty="0" smtClean="0">
                        <a:solidFill>
                          <a:srgbClr val="0033CC"/>
                        </a:solidFill>
                      </a:rPr>
                      <a:t> муниципального долга 15,0</a:t>
                    </a:r>
                    <a:r>
                      <a:rPr lang="en-US" sz="1400" dirty="0" smtClean="0">
                        <a:solidFill>
                          <a:srgbClr val="0033CC"/>
                        </a:solidFill>
                      </a:rPr>
                      <a:t> </a:t>
                    </a:r>
                  </a:p>
                  <a:p>
                    <a:endParaRPr lang="en-US" sz="1400" dirty="0">
                      <a:solidFill>
                        <a:srgbClr val="0033CC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4" formatCode="0.0">
                  <c:v>1701.8</c:v>
                </c:pt>
                <c:pt idx="5">
                  <c:v>59.2</c:v>
                </c:pt>
                <c:pt idx="6">
                  <c:v>32.5</c:v>
                </c:pt>
                <c:pt idx="7">
                  <c:v>197</c:v>
                </c:pt>
                <c:pt idx="8" formatCode="0.0">
                  <c:v>86.3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0C004-DE5A-4990-8545-31A1B63023C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3EAB5-1CEB-49EA-B51D-F98C227C102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7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Детские дошкольные учреждения </a:t>
          </a:r>
        </a:p>
        <a:p>
          <a:pPr algn="ctr"/>
          <a:r>
            <a:rPr lang="ru-RU" sz="17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639,2 млн. рублей </a:t>
          </a:r>
          <a:endParaRPr lang="ru-RU" sz="1700" dirty="0">
            <a:solidFill>
              <a:srgbClr val="FF0000"/>
            </a:solidFill>
          </a:endParaRPr>
        </a:p>
      </dgm:t>
    </dgm:pt>
    <dgm:pt modelId="{8CD1ECEE-D5AA-41C7-8D69-FB0DD2771085}" type="parTrans" cxnId="{03924F3C-CA66-4636-BF73-0D971C6A612F}">
      <dgm:prSet/>
      <dgm:spPr/>
      <dgm:t>
        <a:bodyPr/>
        <a:lstStyle/>
        <a:p>
          <a:endParaRPr lang="ru-RU"/>
        </a:p>
      </dgm:t>
    </dgm:pt>
    <dgm:pt modelId="{455F6562-3CFD-4A5B-8560-094EB12F3B05}" type="sibTrans" cxnId="{03924F3C-CA66-4636-BF73-0D971C6A612F}">
      <dgm:prSet/>
      <dgm:spPr/>
      <dgm:t>
        <a:bodyPr/>
        <a:lstStyle/>
        <a:p>
          <a:endParaRPr lang="ru-RU"/>
        </a:p>
      </dgm:t>
    </dgm:pt>
    <dgm:pt modelId="{4190D299-FD03-4FEA-9EFD-D202D93F287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7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Общее образование  </a:t>
          </a:r>
        </a:p>
        <a:p>
          <a:pPr algn="ctr"/>
          <a:r>
            <a:rPr lang="ru-RU" sz="17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750,9 млн. рублей</a:t>
          </a:r>
          <a:endParaRPr lang="ru-RU" sz="1700" dirty="0">
            <a:solidFill>
              <a:srgbClr val="FF0000"/>
            </a:solidFill>
          </a:endParaRPr>
        </a:p>
      </dgm:t>
    </dgm:pt>
    <dgm:pt modelId="{186BDF71-FC2E-4EA0-81BE-DB470A128C49}" type="parTrans" cxnId="{532BC500-E7E0-450B-9A8A-F23B30220E5D}">
      <dgm:prSet/>
      <dgm:spPr/>
      <dgm:t>
        <a:bodyPr/>
        <a:lstStyle/>
        <a:p>
          <a:endParaRPr lang="ru-RU"/>
        </a:p>
      </dgm:t>
    </dgm:pt>
    <dgm:pt modelId="{F66D5E3B-B1F5-4BF3-88EA-D7A8593C1D0B}" type="sibTrans" cxnId="{532BC500-E7E0-450B-9A8A-F23B30220E5D}">
      <dgm:prSet/>
      <dgm:spPr/>
      <dgm:t>
        <a:bodyPr/>
        <a:lstStyle/>
        <a:p>
          <a:endParaRPr lang="ru-RU"/>
        </a:p>
      </dgm:t>
    </dgm:pt>
    <dgm:pt modelId="{63F1876E-EA31-4013-A857-B16A2EAF839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7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Молодежная политика   </a:t>
          </a:r>
        </a:p>
        <a:p>
          <a:pPr algn="ctr"/>
          <a:r>
            <a:rPr lang="ru-RU" sz="17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16,3 млн. рублей</a:t>
          </a:r>
          <a:endParaRPr lang="ru-RU" sz="1700" dirty="0">
            <a:solidFill>
              <a:srgbClr val="FF0000"/>
            </a:solidFill>
          </a:endParaRPr>
        </a:p>
      </dgm:t>
    </dgm:pt>
    <dgm:pt modelId="{077A553D-ACE3-4D24-90D8-4FF2246C5558}" type="parTrans" cxnId="{77B1EFB3-E70C-47DC-BC91-89B4230A0072}">
      <dgm:prSet/>
      <dgm:spPr/>
      <dgm:t>
        <a:bodyPr/>
        <a:lstStyle/>
        <a:p>
          <a:endParaRPr lang="ru-RU"/>
        </a:p>
      </dgm:t>
    </dgm:pt>
    <dgm:pt modelId="{91891F70-F89C-435F-8195-4DC0C28A636B}" type="sibTrans" cxnId="{77B1EFB3-E70C-47DC-BC91-89B4230A0072}">
      <dgm:prSet/>
      <dgm:spPr/>
      <dgm:t>
        <a:bodyPr/>
        <a:lstStyle/>
        <a:p>
          <a:endParaRPr lang="ru-RU"/>
        </a:p>
      </dgm:t>
    </dgm:pt>
    <dgm:pt modelId="{C0BBE04A-D13E-4F09-BC44-12BB3F0D567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7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Прочие учреждения образования и</a:t>
          </a:r>
        </a:p>
        <a:p>
          <a:pPr algn="ctr"/>
          <a:r>
            <a:rPr lang="ru-RU" sz="17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программные мероприятия </a:t>
          </a:r>
        </a:p>
        <a:p>
          <a:pPr algn="ctr"/>
          <a:r>
            <a:rPr lang="ru-RU" sz="17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129,2 млн. рублей</a:t>
          </a:r>
          <a:endParaRPr lang="ru-RU" sz="1700" dirty="0">
            <a:solidFill>
              <a:srgbClr val="FF0000"/>
            </a:solidFill>
          </a:endParaRPr>
        </a:p>
      </dgm:t>
    </dgm:pt>
    <dgm:pt modelId="{A5058FFC-DC84-4960-AE20-A2B13D08668C}" type="parTrans" cxnId="{ECEDE7C6-5153-4D37-9A18-EE5482688833}">
      <dgm:prSet/>
      <dgm:spPr/>
      <dgm:t>
        <a:bodyPr/>
        <a:lstStyle/>
        <a:p>
          <a:endParaRPr lang="ru-RU"/>
        </a:p>
      </dgm:t>
    </dgm:pt>
    <dgm:pt modelId="{DEE59304-4FE4-4130-9BE3-4AA14C0182C3}" type="sibTrans" cxnId="{ECEDE7C6-5153-4D37-9A18-EE5482688833}">
      <dgm:prSet/>
      <dgm:spPr/>
      <dgm:t>
        <a:bodyPr/>
        <a:lstStyle/>
        <a:p>
          <a:endParaRPr lang="ru-RU"/>
        </a:p>
      </dgm:t>
    </dgm:pt>
    <dgm:pt modelId="{E67AC0AE-A87A-4D7C-93F4-83C7F0626FB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Профессиональная подготовка</a:t>
          </a:r>
        </a:p>
        <a:p>
          <a:pPr algn="ctr"/>
          <a:r>
            <a:rPr lang="ru-RU" sz="18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0,4 млн. рублей</a:t>
          </a:r>
          <a:endParaRPr lang="ru-RU" sz="1800" dirty="0">
            <a:solidFill>
              <a:srgbClr val="FF0000"/>
            </a:solidFill>
          </a:endParaRPr>
        </a:p>
      </dgm:t>
    </dgm:pt>
    <dgm:pt modelId="{C16845B5-82B5-4525-9DA7-244C949DBFEC}" type="parTrans" cxnId="{E672FA1F-A978-421D-916C-F646EE8A89FB}">
      <dgm:prSet/>
      <dgm:spPr/>
      <dgm:t>
        <a:bodyPr/>
        <a:lstStyle/>
        <a:p>
          <a:endParaRPr lang="ru-RU"/>
        </a:p>
      </dgm:t>
    </dgm:pt>
    <dgm:pt modelId="{855DD295-DE35-42CC-8F14-0FEE8FBDAC27}" type="sibTrans" cxnId="{E672FA1F-A978-421D-916C-F646EE8A89FB}">
      <dgm:prSet/>
      <dgm:spPr/>
      <dgm:t>
        <a:bodyPr/>
        <a:lstStyle/>
        <a:p>
          <a:endParaRPr lang="ru-RU"/>
        </a:p>
      </dgm:t>
    </dgm:pt>
    <dgm:pt modelId="{AE70096C-A78A-44DA-9D48-DF7E190A7DF1}" type="pres">
      <dgm:prSet presAssocID="{DE80C004-DE5A-4990-8545-31A1B63023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6BBF8-1A1B-4E2F-9D7F-26F1A4655D3F}" type="pres">
      <dgm:prSet presAssocID="{EF63EAB5-1CEB-49EA-B51D-F98C227C1021}" presName="parentText" presStyleLbl="node1" presStyleIdx="0" presStyleCnt="5" custScaleX="52407" custScaleY="71234" custLinFactY="-53460" custLinFactNeighborX="235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48B33-020C-4CC2-8B01-8B89FBC4E779}" type="pres">
      <dgm:prSet presAssocID="{455F6562-3CFD-4A5B-8560-094EB12F3B05}" presName="spacer" presStyleCnt="0"/>
      <dgm:spPr/>
    </dgm:pt>
    <dgm:pt modelId="{903CC202-C222-417A-B177-90BE5D245BC1}" type="pres">
      <dgm:prSet presAssocID="{4190D299-FD03-4FEA-9EFD-D202D93F2875}" presName="parentText" presStyleLbl="node1" presStyleIdx="1" presStyleCnt="5" custScaleX="52571" custScaleY="62597" custLinFactY="-20010" custLinFactNeighborX="237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47295-96E5-4E64-9DCD-494273B5A3C3}" type="pres">
      <dgm:prSet presAssocID="{F66D5E3B-B1F5-4BF3-88EA-D7A8593C1D0B}" presName="spacer" presStyleCnt="0"/>
      <dgm:spPr/>
    </dgm:pt>
    <dgm:pt modelId="{1E905C69-31F4-414B-9337-1E9631A28603}" type="pres">
      <dgm:prSet presAssocID="{63F1876E-EA31-4013-A857-B16A2EAF8397}" presName="parentText" presStyleLbl="node1" presStyleIdx="2" presStyleCnt="5" custScaleX="51267" custScaleY="69738" custLinFactY="100000" custLinFactNeighborX="23959" custLinFactNeighborY="157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34DDF-1209-4865-BFD5-D12E103C57E6}" type="pres">
      <dgm:prSet presAssocID="{91891F70-F89C-435F-8195-4DC0C28A636B}" presName="spacer" presStyleCnt="0"/>
      <dgm:spPr/>
    </dgm:pt>
    <dgm:pt modelId="{66C058AB-FE02-4268-8F07-EA8F14225F49}" type="pres">
      <dgm:prSet presAssocID="{C0BBE04A-D13E-4F09-BC44-12BB3F0D567B}" presName="parentText" presStyleLbl="node1" presStyleIdx="3" presStyleCnt="5" custScaleX="50990" custScaleY="72915" custLinFactY="-29703" custLinFactNeighborX="238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05323-2F82-4629-AD3A-33B151335EE2}" type="pres">
      <dgm:prSet presAssocID="{DEE59304-4FE4-4130-9BE3-4AA14C0182C3}" presName="spacer" presStyleCnt="0"/>
      <dgm:spPr/>
    </dgm:pt>
    <dgm:pt modelId="{EAF75BDD-733D-47F2-A2A4-0031F9F199A6}" type="pres">
      <dgm:prSet presAssocID="{E67AC0AE-A87A-4D7C-93F4-83C7F0626FB3}" presName="parentText" presStyleLbl="node1" presStyleIdx="4" presStyleCnt="5" custScaleX="51267" custScaleY="56268" custLinFactY="13506" custLinFactNeighborX="235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DE7C6-5153-4D37-9A18-EE5482688833}" srcId="{DE80C004-DE5A-4990-8545-31A1B63023C9}" destId="{C0BBE04A-D13E-4F09-BC44-12BB3F0D567B}" srcOrd="3" destOrd="0" parTransId="{A5058FFC-DC84-4960-AE20-A2B13D08668C}" sibTransId="{DEE59304-4FE4-4130-9BE3-4AA14C0182C3}"/>
    <dgm:cxn modelId="{77B1EFB3-E70C-47DC-BC91-89B4230A0072}" srcId="{DE80C004-DE5A-4990-8545-31A1B63023C9}" destId="{63F1876E-EA31-4013-A857-B16A2EAF8397}" srcOrd="2" destOrd="0" parTransId="{077A553D-ACE3-4D24-90D8-4FF2246C5558}" sibTransId="{91891F70-F89C-435F-8195-4DC0C28A636B}"/>
    <dgm:cxn modelId="{532BC500-E7E0-450B-9A8A-F23B30220E5D}" srcId="{DE80C004-DE5A-4990-8545-31A1B63023C9}" destId="{4190D299-FD03-4FEA-9EFD-D202D93F2875}" srcOrd="1" destOrd="0" parTransId="{186BDF71-FC2E-4EA0-81BE-DB470A128C49}" sibTransId="{F66D5E3B-B1F5-4BF3-88EA-D7A8593C1D0B}"/>
    <dgm:cxn modelId="{B2AC2C43-B202-467E-958F-233453A326AC}" type="presOf" srcId="{E67AC0AE-A87A-4D7C-93F4-83C7F0626FB3}" destId="{EAF75BDD-733D-47F2-A2A4-0031F9F199A6}" srcOrd="0" destOrd="0" presId="urn:microsoft.com/office/officeart/2005/8/layout/vList2"/>
    <dgm:cxn modelId="{FE7BAAB4-CC86-40EC-953D-59A378A265A4}" type="presOf" srcId="{EF63EAB5-1CEB-49EA-B51D-F98C227C1021}" destId="{B246BBF8-1A1B-4E2F-9D7F-26F1A4655D3F}" srcOrd="0" destOrd="0" presId="urn:microsoft.com/office/officeart/2005/8/layout/vList2"/>
    <dgm:cxn modelId="{33C43159-D972-46F2-9061-2C2AFF011C78}" type="presOf" srcId="{4190D299-FD03-4FEA-9EFD-D202D93F2875}" destId="{903CC202-C222-417A-B177-90BE5D245BC1}" srcOrd="0" destOrd="0" presId="urn:microsoft.com/office/officeart/2005/8/layout/vList2"/>
    <dgm:cxn modelId="{F50CA1ED-A44B-49AE-86A6-212742FB5C41}" type="presOf" srcId="{DE80C004-DE5A-4990-8545-31A1B63023C9}" destId="{AE70096C-A78A-44DA-9D48-DF7E190A7DF1}" srcOrd="0" destOrd="0" presId="urn:microsoft.com/office/officeart/2005/8/layout/vList2"/>
    <dgm:cxn modelId="{0398B845-97AE-46CA-A057-926DA9086CFA}" type="presOf" srcId="{C0BBE04A-D13E-4F09-BC44-12BB3F0D567B}" destId="{66C058AB-FE02-4268-8F07-EA8F14225F49}" srcOrd="0" destOrd="0" presId="urn:microsoft.com/office/officeart/2005/8/layout/vList2"/>
    <dgm:cxn modelId="{03924F3C-CA66-4636-BF73-0D971C6A612F}" srcId="{DE80C004-DE5A-4990-8545-31A1B63023C9}" destId="{EF63EAB5-1CEB-49EA-B51D-F98C227C1021}" srcOrd="0" destOrd="0" parTransId="{8CD1ECEE-D5AA-41C7-8D69-FB0DD2771085}" sibTransId="{455F6562-3CFD-4A5B-8560-094EB12F3B05}"/>
    <dgm:cxn modelId="{707B6784-6D11-4D58-8AAD-38798B625505}" type="presOf" srcId="{63F1876E-EA31-4013-A857-B16A2EAF8397}" destId="{1E905C69-31F4-414B-9337-1E9631A28603}" srcOrd="0" destOrd="0" presId="urn:microsoft.com/office/officeart/2005/8/layout/vList2"/>
    <dgm:cxn modelId="{E672FA1F-A978-421D-916C-F646EE8A89FB}" srcId="{DE80C004-DE5A-4990-8545-31A1B63023C9}" destId="{E67AC0AE-A87A-4D7C-93F4-83C7F0626FB3}" srcOrd="4" destOrd="0" parTransId="{C16845B5-82B5-4525-9DA7-244C949DBFEC}" sibTransId="{855DD295-DE35-42CC-8F14-0FEE8FBDAC27}"/>
    <dgm:cxn modelId="{7E5E6A95-A4B7-4E46-A64C-3338EB11099F}" type="presParOf" srcId="{AE70096C-A78A-44DA-9D48-DF7E190A7DF1}" destId="{B246BBF8-1A1B-4E2F-9D7F-26F1A4655D3F}" srcOrd="0" destOrd="0" presId="urn:microsoft.com/office/officeart/2005/8/layout/vList2"/>
    <dgm:cxn modelId="{28BC1B04-7849-4C74-B341-32870C739442}" type="presParOf" srcId="{AE70096C-A78A-44DA-9D48-DF7E190A7DF1}" destId="{12F48B33-020C-4CC2-8B01-8B89FBC4E779}" srcOrd="1" destOrd="0" presId="urn:microsoft.com/office/officeart/2005/8/layout/vList2"/>
    <dgm:cxn modelId="{9E8D3594-BA32-4A0C-84D6-0EDBB8BBCE63}" type="presParOf" srcId="{AE70096C-A78A-44DA-9D48-DF7E190A7DF1}" destId="{903CC202-C222-417A-B177-90BE5D245BC1}" srcOrd="2" destOrd="0" presId="urn:microsoft.com/office/officeart/2005/8/layout/vList2"/>
    <dgm:cxn modelId="{3D8C4969-A59B-4ADF-9D9F-8118A3B82762}" type="presParOf" srcId="{AE70096C-A78A-44DA-9D48-DF7E190A7DF1}" destId="{68547295-96E5-4E64-9DCD-494273B5A3C3}" srcOrd="3" destOrd="0" presId="urn:microsoft.com/office/officeart/2005/8/layout/vList2"/>
    <dgm:cxn modelId="{B4236680-7573-4A45-A5F6-231808F28DC0}" type="presParOf" srcId="{AE70096C-A78A-44DA-9D48-DF7E190A7DF1}" destId="{1E905C69-31F4-414B-9337-1E9631A28603}" srcOrd="4" destOrd="0" presId="urn:microsoft.com/office/officeart/2005/8/layout/vList2"/>
    <dgm:cxn modelId="{CC535A28-2778-48B8-AA34-8E61CCA8BB83}" type="presParOf" srcId="{AE70096C-A78A-44DA-9D48-DF7E190A7DF1}" destId="{B5534DDF-1209-4865-BFD5-D12E103C57E6}" srcOrd="5" destOrd="0" presId="urn:microsoft.com/office/officeart/2005/8/layout/vList2"/>
    <dgm:cxn modelId="{E7AD5C50-6D66-4582-9E93-E46E4AFA22D1}" type="presParOf" srcId="{AE70096C-A78A-44DA-9D48-DF7E190A7DF1}" destId="{66C058AB-FE02-4268-8F07-EA8F14225F49}" srcOrd="6" destOrd="0" presId="urn:microsoft.com/office/officeart/2005/8/layout/vList2"/>
    <dgm:cxn modelId="{D91D7599-6FFA-467E-8864-16F94572A0B4}" type="presParOf" srcId="{AE70096C-A78A-44DA-9D48-DF7E190A7DF1}" destId="{A4605323-2F82-4629-AD3A-33B151335EE2}" srcOrd="7" destOrd="0" presId="urn:microsoft.com/office/officeart/2005/8/layout/vList2"/>
    <dgm:cxn modelId="{0BD2F1AE-C2C9-4140-813B-2E7945F474FF}" type="presParOf" srcId="{AE70096C-A78A-44DA-9D48-DF7E190A7DF1}" destId="{EAF75BDD-733D-47F2-A2A4-0031F9F199A6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23E14-E6A6-4FCD-A930-6F61C0DAE977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CF886-14DD-4502-B82D-2894BB052F2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r>
            <a:rPr lang="ru-RU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Расходы  на национальную экономику               в 2020 году</a:t>
          </a:r>
        </a:p>
        <a:p>
          <a:pPr>
            <a:spcAft>
              <a:spcPts val="0"/>
            </a:spcAft>
          </a:pPr>
          <a:r>
            <a:rPr lang="ru-RU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 33,0 млн. рублей</a:t>
          </a:r>
          <a:endParaRPr lang="ru-RU" sz="1960" b="1" i="0" cap="all" spc="0" baseline="0" dirty="0">
            <a:ln w="9000" cmpd="sng">
              <a:prstDash val="solid"/>
            </a:ln>
            <a:solidFill>
              <a:schemeClr val="bg1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reflection blurRad="12700" stA="28000" endPos="45000" dist="1000" dir="5400000" sy="-100000" algn="bl" rotWithShape="0"/>
            </a:effectLst>
          </a:endParaRPr>
        </a:p>
      </dgm:t>
    </dgm:pt>
    <dgm:pt modelId="{5F87FB84-BAF9-4B45-B68B-97B2FF4453CA}" type="parTrans" cxnId="{5E039390-5602-484C-8083-9BAEE0369444}">
      <dgm:prSet/>
      <dgm:spPr/>
      <dgm:t>
        <a:bodyPr/>
        <a:lstStyle/>
        <a:p>
          <a:endParaRPr lang="ru-RU"/>
        </a:p>
      </dgm:t>
    </dgm:pt>
    <dgm:pt modelId="{AC9FBB90-6860-448B-B6B1-4768D32D5387}" type="sibTrans" cxnId="{5E039390-5602-484C-8083-9BAEE0369444}">
      <dgm:prSet/>
      <dgm:spPr/>
      <dgm:t>
        <a:bodyPr/>
        <a:lstStyle/>
        <a:p>
          <a:endParaRPr lang="ru-RU"/>
        </a:p>
      </dgm:t>
    </dgm:pt>
    <dgm:pt modelId="{059A66DA-A2D4-4AD7-8C1C-0B4D801D28DE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400" b="1" cap="none" spc="0" dirty="0">
            <a:ln w="127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FF0EF2F-14EB-4203-89E6-8BE2A855B4E6}" type="parTrans" cxnId="{9334F87F-EB6E-495C-8049-D32B9CEF7612}">
      <dgm:prSet/>
      <dgm:spPr/>
      <dgm:t>
        <a:bodyPr/>
        <a:lstStyle/>
        <a:p>
          <a:endParaRPr lang="ru-RU"/>
        </a:p>
      </dgm:t>
    </dgm:pt>
    <dgm:pt modelId="{BD5C72D4-1DF7-4DF6-B5C6-3D9662EA1070}" type="sibTrans" cxnId="{9334F87F-EB6E-495C-8049-D32B9CEF7612}">
      <dgm:prSet/>
      <dgm:spPr/>
      <dgm:t>
        <a:bodyPr/>
        <a:lstStyle/>
        <a:p>
          <a:endParaRPr lang="ru-RU"/>
        </a:p>
      </dgm:t>
    </dgm:pt>
    <dgm:pt modelId="{8D0C10E0-103A-4E8B-9430-ADEBB2E10695}">
      <dgm:prSet phldrT="[Текст]" custT="1"/>
      <dgm:spPr>
        <a:solidFill>
          <a:schemeClr val="accent4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Содержание МКУ «Архитектурный центр» -    12,4 млн.рублей </a:t>
          </a:r>
        </a:p>
      </dgm:t>
    </dgm:pt>
    <dgm:pt modelId="{33870312-7296-4DC6-80C5-131465C11618}" type="parTrans" cxnId="{4035C10C-E397-4E62-9F04-993BEB63AFB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A316977-956B-4799-B765-27CADDED670B}" type="sibTrans" cxnId="{4035C10C-E397-4E62-9F04-993BEB63AFB9}">
      <dgm:prSet/>
      <dgm:spPr/>
      <dgm:t>
        <a:bodyPr/>
        <a:lstStyle/>
        <a:p>
          <a:endParaRPr lang="ru-RU"/>
        </a:p>
      </dgm:t>
    </dgm:pt>
    <dgm:pt modelId="{9C25B7CC-51E7-4D48-B331-6204A00EE34A}">
      <dgm:prSet phldrT="[Текст]" custScaleX="162058" custScaleY="149592" custRadScaleRad="104276" custRadScaleInc="-12929"/>
      <dgm:spPr/>
      <dgm:t>
        <a:bodyPr/>
        <a:lstStyle/>
        <a:p>
          <a:endParaRPr lang="ru-RU" dirty="0"/>
        </a:p>
      </dgm:t>
    </dgm:pt>
    <dgm:pt modelId="{85E50AC0-05E9-4585-9ACF-1F4E3D1A9C36}" type="parTrans" cxnId="{BF03C159-31E0-4F6A-BBFB-A37553DF6770}">
      <dgm:prSet/>
      <dgm:spPr/>
      <dgm:t>
        <a:bodyPr/>
        <a:lstStyle/>
        <a:p>
          <a:endParaRPr lang="ru-RU"/>
        </a:p>
      </dgm:t>
    </dgm:pt>
    <dgm:pt modelId="{9B0CA1F2-9177-4F64-B9C8-8F16AF120104}" type="sibTrans" cxnId="{BF03C159-31E0-4F6A-BBFB-A37553DF6770}">
      <dgm:prSet/>
      <dgm:spPr/>
      <dgm:t>
        <a:bodyPr/>
        <a:lstStyle/>
        <a:p>
          <a:endParaRPr lang="ru-RU"/>
        </a:p>
      </dgm:t>
    </dgm:pt>
    <dgm:pt modelId="{0ED18A0E-B84F-4B87-8A83-7F878201E0F1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1400" b="1" cap="none" spc="0" dirty="0" smtClean="0">
            <a:ln w="127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BED08DF-BB00-4605-ABC4-E04B7C5857FC}" type="parTrans" cxnId="{D686A979-9138-4EA3-BB5F-B62315976533}">
      <dgm:prSet/>
      <dgm:spPr/>
      <dgm:t>
        <a:bodyPr/>
        <a:lstStyle/>
        <a:p>
          <a:endParaRPr lang="ru-RU"/>
        </a:p>
      </dgm:t>
    </dgm:pt>
    <dgm:pt modelId="{0DF17EB2-1ED3-4518-9EFF-C60C0939AA34}" type="sibTrans" cxnId="{D686A979-9138-4EA3-BB5F-B62315976533}">
      <dgm:prSet/>
      <dgm:spPr/>
      <dgm:t>
        <a:bodyPr/>
        <a:lstStyle/>
        <a:p>
          <a:endParaRPr lang="ru-RU"/>
        </a:p>
      </dgm:t>
    </dgm:pt>
    <dgm:pt modelId="{CBD2E823-FC2E-46A8-A2D9-B21852B7408A}">
      <dgm:prSet phldrT="[Текст]" custT="1"/>
      <dgm:spPr/>
      <dgm:t>
        <a:bodyPr/>
        <a:lstStyle/>
        <a:p>
          <a:endParaRPr lang="ru-RU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5DF16ED-1AFA-4551-9AEE-5BF833CAF7AA}" type="parTrans" cxnId="{428B513B-D20B-4725-A74C-4E59DFE3702A}">
      <dgm:prSet/>
      <dgm:spPr/>
      <dgm:t>
        <a:bodyPr/>
        <a:lstStyle/>
        <a:p>
          <a:endParaRPr lang="ru-RU"/>
        </a:p>
      </dgm:t>
    </dgm:pt>
    <dgm:pt modelId="{CB317AA2-788D-44C1-A2D2-852741ECCAC2}" type="sibTrans" cxnId="{428B513B-D20B-4725-A74C-4E59DFE3702A}">
      <dgm:prSet/>
      <dgm:spPr/>
      <dgm:t>
        <a:bodyPr/>
        <a:lstStyle/>
        <a:p>
          <a:endParaRPr lang="ru-RU"/>
        </a:p>
      </dgm:t>
    </dgm:pt>
    <dgm:pt modelId="{87BD046C-CE56-4E2A-B205-9BB8EC95CE6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Содержание МКУ ИКЦ «Темрюкский» – 4,2 млн.рублей</a:t>
          </a:r>
          <a:endParaRPr lang="ru-RU" sz="16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9EA9F976-D8F7-4A9B-B2BF-892C6AE4B30A}" type="parTrans" cxnId="{6F013046-FBB2-45FA-908A-17C697A266D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43760DD-48EE-4393-ACC7-71CEF677A103}" type="sibTrans" cxnId="{6F013046-FBB2-45FA-908A-17C697A266DB}">
      <dgm:prSet/>
      <dgm:spPr/>
      <dgm:t>
        <a:bodyPr/>
        <a:lstStyle/>
        <a:p>
          <a:endParaRPr lang="ru-RU"/>
        </a:p>
      </dgm:t>
    </dgm:pt>
    <dgm:pt modelId="{5FFE43A5-3FDE-4AC9-8D52-0131271345C7}">
      <dgm:prSet phldrT="[Текст]" custRadScaleRad="98021" custRadScaleInc="-48881"/>
      <dgm:spPr/>
      <dgm:t>
        <a:bodyPr/>
        <a:lstStyle/>
        <a:p>
          <a:endParaRPr lang="ru-RU" dirty="0"/>
        </a:p>
      </dgm:t>
    </dgm:pt>
    <dgm:pt modelId="{F911EAEF-99B3-4703-8FDA-9302E388B365}" type="parTrans" cxnId="{2D61F80A-94F6-4FEC-9194-77E4FCE25F2A}">
      <dgm:prSet/>
      <dgm:spPr/>
      <dgm:t>
        <a:bodyPr/>
        <a:lstStyle/>
        <a:p>
          <a:endParaRPr lang="ru-RU"/>
        </a:p>
      </dgm:t>
    </dgm:pt>
    <dgm:pt modelId="{FD98746A-A342-40DC-94BE-82CFB9A7A943}" type="sibTrans" cxnId="{2D61F80A-94F6-4FEC-9194-77E4FCE25F2A}">
      <dgm:prSet/>
      <dgm:spPr/>
      <dgm:t>
        <a:bodyPr/>
        <a:lstStyle/>
        <a:p>
          <a:endParaRPr lang="ru-RU"/>
        </a:p>
      </dgm:t>
    </dgm:pt>
    <dgm:pt modelId="{DF9C7F79-1780-4E3A-A83F-F7182057DCCF}">
      <dgm:prSet phldrT="[Текст]" custRadScaleRad="98021" custRadScaleInc="-48881"/>
      <dgm:spPr/>
      <dgm:t>
        <a:bodyPr/>
        <a:lstStyle/>
        <a:p>
          <a:endParaRPr lang="ru-RU" dirty="0"/>
        </a:p>
      </dgm:t>
    </dgm:pt>
    <dgm:pt modelId="{9AC58D94-3BED-4104-94C1-281146438AA5}" type="parTrans" cxnId="{192E6491-E702-4738-ACDC-8D59514624C6}">
      <dgm:prSet/>
      <dgm:spPr/>
      <dgm:t>
        <a:bodyPr/>
        <a:lstStyle/>
        <a:p>
          <a:endParaRPr lang="ru-RU"/>
        </a:p>
      </dgm:t>
    </dgm:pt>
    <dgm:pt modelId="{A77C59D9-3D74-4187-BF0C-F187B6353FC5}" type="sibTrans" cxnId="{192E6491-E702-4738-ACDC-8D59514624C6}">
      <dgm:prSet/>
      <dgm:spPr/>
      <dgm:t>
        <a:bodyPr/>
        <a:lstStyle/>
        <a:p>
          <a:endParaRPr lang="ru-RU"/>
        </a:p>
      </dgm:t>
    </dgm:pt>
    <dgm:pt modelId="{6F19DB14-579E-405A-80D7-D81AAFE152F6}">
      <dgm:prSet phldrT="[Текст]" custScaleX="158792" custScaleY="109972" custRadScaleRad="103743" custRadScaleInc="-174756"/>
      <dgm:spPr/>
      <dgm:t>
        <a:bodyPr/>
        <a:lstStyle/>
        <a:p>
          <a:endParaRPr lang="ru-RU"/>
        </a:p>
      </dgm:t>
    </dgm:pt>
    <dgm:pt modelId="{60FE68C5-22B6-4005-A093-EBCB412F0C37}" type="parTrans" cxnId="{169EA02A-5575-4B09-906D-60912F231500}">
      <dgm:prSet custLinFactNeighborX="-16730" custLinFactNeighborY="51776"/>
      <dgm:spPr/>
      <dgm:t>
        <a:bodyPr/>
        <a:lstStyle/>
        <a:p>
          <a:endParaRPr lang="ru-RU"/>
        </a:p>
      </dgm:t>
    </dgm:pt>
    <dgm:pt modelId="{DB19F8D0-7759-4943-96BC-DE550A83ADBB}" type="sibTrans" cxnId="{169EA02A-5575-4B09-906D-60912F231500}">
      <dgm:prSet/>
      <dgm:spPr/>
      <dgm:t>
        <a:bodyPr/>
        <a:lstStyle/>
        <a:p>
          <a:endParaRPr lang="ru-RU"/>
        </a:p>
      </dgm:t>
    </dgm:pt>
    <dgm:pt modelId="{E20889F0-3925-430D-B74F-D5EBE3E3FFEE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ru-RU" sz="1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3F00C1D-1358-4198-8889-EC2A75645F88}" type="parTrans" cxnId="{249418A2-44F6-4BF1-AD4D-1492B3CC0067}">
      <dgm:prSet/>
      <dgm:spPr/>
      <dgm:t>
        <a:bodyPr/>
        <a:lstStyle/>
        <a:p>
          <a:endParaRPr lang="ru-RU"/>
        </a:p>
      </dgm:t>
    </dgm:pt>
    <dgm:pt modelId="{839D983D-9912-4DBA-AE63-FAD58CA3D529}" type="sibTrans" cxnId="{249418A2-44F6-4BF1-AD4D-1492B3CC0067}">
      <dgm:prSet/>
      <dgm:spPr/>
      <dgm:t>
        <a:bodyPr/>
        <a:lstStyle/>
        <a:p>
          <a:endParaRPr lang="ru-RU"/>
        </a:p>
      </dgm:t>
    </dgm:pt>
    <dgm:pt modelId="{D2CA972E-0A37-4860-AF2A-0E2380C12609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ru-RU" sz="1400" b="1" cap="none" spc="0" dirty="0">
            <a:ln w="127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028F967-EB56-47FD-9722-6C4439FE98A6}" type="parTrans" cxnId="{46E7F88C-0B20-42CB-8202-E272E631B55B}">
      <dgm:prSet/>
      <dgm:spPr/>
      <dgm:t>
        <a:bodyPr/>
        <a:lstStyle/>
        <a:p>
          <a:endParaRPr lang="ru-RU"/>
        </a:p>
      </dgm:t>
    </dgm:pt>
    <dgm:pt modelId="{D257F11E-075F-4081-80DD-140898395EC2}" type="sibTrans" cxnId="{46E7F88C-0B20-42CB-8202-E272E631B55B}">
      <dgm:prSet/>
      <dgm:spPr/>
      <dgm:t>
        <a:bodyPr/>
        <a:lstStyle/>
        <a:p>
          <a:endParaRPr lang="ru-RU"/>
        </a:p>
      </dgm:t>
    </dgm:pt>
    <dgm:pt modelId="{B4C74C4A-425C-4BDF-A623-7A129B52FA5F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ru-RU" sz="1400" b="1" cap="none" spc="0" dirty="0">
            <a:ln w="127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3A1B350-A13A-4216-A7E7-66155FDF4ECB}" type="sibTrans" cxnId="{3670C169-8AAE-4475-9EE0-504AE328030C}">
      <dgm:prSet/>
      <dgm:spPr/>
      <dgm:t>
        <a:bodyPr/>
        <a:lstStyle/>
        <a:p>
          <a:endParaRPr lang="ru-RU"/>
        </a:p>
      </dgm:t>
    </dgm:pt>
    <dgm:pt modelId="{2E9F741F-AF8B-4668-8451-4FBFAE2CAE9A}" type="parTrans" cxnId="{3670C169-8AAE-4475-9EE0-504AE328030C}">
      <dgm:prSet/>
      <dgm:spPr/>
      <dgm:t>
        <a:bodyPr/>
        <a:lstStyle/>
        <a:p>
          <a:endParaRPr lang="ru-RU"/>
        </a:p>
      </dgm:t>
    </dgm:pt>
    <dgm:pt modelId="{80480576-7240-40F8-9A54-60637770999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Программные мероприятия – 16,4 млн.рублей</a:t>
          </a:r>
          <a:endParaRPr lang="ru-RU" sz="1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F9F9B98-5555-4D41-981F-527ECF12E997}" type="parTrans" cxnId="{EDFABC3F-C2D7-4B3E-BCD2-142862575A2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EC9C5A4-6BCA-4E47-A675-7FB79412C774}" type="sibTrans" cxnId="{EDFABC3F-C2D7-4B3E-BCD2-142862575A2C}">
      <dgm:prSet/>
      <dgm:spPr/>
      <dgm:t>
        <a:bodyPr/>
        <a:lstStyle/>
        <a:p>
          <a:endParaRPr lang="ru-RU"/>
        </a:p>
      </dgm:t>
    </dgm:pt>
    <dgm:pt modelId="{29C0FE70-BA28-40DE-B2E4-B44934B21CB3}">
      <dgm:prSet phldrT="[Текст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sz="1400" b="1" cap="none" spc="0" dirty="0">
            <a:ln w="127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B9EAA47-6F64-4BA2-9F62-84A631F0C950}" type="sibTrans" cxnId="{B39E82DC-03E6-42E3-82ED-6A125D804009}">
      <dgm:prSet/>
      <dgm:spPr/>
      <dgm:t>
        <a:bodyPr/>
        <a:lstStyle/>
        <a:p>
          <a:endParaRPr lang="ru-RU"/>
        </a:p>
      </dgm:t>
    </dgm:pt>
    <dgm:pt modelId="{D47069CB-F0FC-4859-9FA6-4FFEB17B1521}" type="parTrans" cxnId="{B39E82DC-03E6-42E3-82ED-6A125D804009}">
      <dgm:prSet/>
      <dgm:spPr/>
      <dgm:t>
        <a:bodyPr/>
        <a:lstStyle/>
        <a:p>
          <a:endParaRPr lang="ru-RU"/>
        </a:p>
      </dgm:t>
    </dgm:pt>
    <dgm:pt modelId="{D5AA0C21-3C91-4BF3-A988-2A9820885579}" type="pres">
      <dgm:prSet presAssocID="{B1423E14-E6A6-4FCD-A930-6F61C0DAE9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98062-8148-4BE9-99E7-0DB0D887CD15}" type="pres">
      <dgm:prSet presAssocID="{7ADCF886-14DD-4502-B82D-2894BB052F28}" presName="centerShape" presStyleLbl="node0" presStyleIdx="0" presStyleCnt="1" custScaleX="157864" custScaleY="128922" custLinFactNeighborX="-1114" custLinFactNeighborY="-17833"/>
      <dgm:spPr/>
      <dgm:t>
        <a:bodyPr/>
        <a:lstStyle/>
        <a:p>
          <a:endParaRPr lang="ru-RU"/>
        </a:p>
      </dgm:t>
    </dgm:pt>
    <dgm:pt modelId="{A21492CD-2DEA-4461-8E4B-6275999EEEC4}" type="pres">
      <dgm:prSet presAssocID="{8BED08DF-BB00-4605-ABC4-E04B7C5857FC}" presName="parTrans" presStyleLbl="bgSibTrans2D1" presStyleIdx="0" presStyleCnt="7" custLinFactNeighborX="-34114" custLinFactNeighborY="4184"/>
      <dgm:spPr/>
      <dgm:t>
        <a:bodyPr/>
        <a:lstStyle/>
        <a:p>
          <a:endParaRPr lang="ru-RU"/>
        </a:p>
      </dgm:t>
    </dgm:pt>
    <dgm:pt modelId="{40D9056F-555A-4FAD-9720-4F9C8B1CE4EF}" type="pres">
      <dgm:prSet presAssocID="{0ED18A0E-B84F-4B87-8A83-7F878201E0F1}" presName="node" presStyleLbl="node1" presStyleIdx="0" presStyleCnt="7" custScaleX="158953" custScaleY="190781" custRadScaleRad="94102" custRadScaleInc="90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3B7D1-82F6-4FCD-837B-B5307F9A4F16}" type="pres">
      <dgm:prSet presAssocID="{0FF0EF2F-14EB-4203-89E6-8BE2A855B4E6}" presName="parTrans" presStyleLbl="bgSibTrans2D1" presStyleIdx="1" presStyleCnt="7" custScaleX="83501" custLinFactNeighborX="13073" custLinFactNeighborY="35806"/>
      <dgm:spPr/>
      <dgm:t>
        <a:bodyPr/>
        <a:lstStyle/>
        <a:p>
          <a:endParaRPr lang="ru-RU"/>
        </a:p>
      </dgm:t>
    </dgm:pt>
    <dgm:pt modelId="{6E561194-650C-4642-A5D0-6FAD6D61A9BE}" type="pres">
      <dgm:prSet presAssocID="{059A66DA-A2D4-4AD7-8C1C-0B4D801D28DE}" presName="node" presStyleLbl="node1" presStyleIdx="1" presStyleCnt="7" custScaleX="186055" custScaleY="147019" custRadScaleRad="68750" custRadScaleInc="-206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D3DF3-A6A9-4862-9B90-A722B6E3A910}" type="pres">
      <dgm:prSet presAssocID="{9EA9F976-D8F7-4A9B-B2BF-892C6AE4B30A}" presName="parTrans" presStyleLbl="bgSibTrans2D1" presStyleIdx="2" presStyleCnt="7" custScaleX="77627" custLinFactNeighborX="32786" custLinFactNeighborY="29854"/>
      <dgm:spPr/>
      <dgm:t>
        <a:bodyPr/>
        <a:lstStyle/>
        <a:p>
          <a:endParaRPr lang="ru-RU"/>
        </a:p>
      </dgm:t>
    </dgm:pt>
    <dgm:pt modelId="{D97D7572-0993-4C74-9BF4-AD21641E1E78}" type="pres">
      <dgm:prSet presAssocID="{87BD046C-CE56-4E2A-B205-9BB8EC95CE64}" presName="node" presStyleLbl="node1" presStyleIdx="2" presStyleCnt="7" custScaleX="190643" custScaleY="102635" custRadScaleRad="121147" custRadScaleInc="-36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2CBF2-C2F5-4374-BD1B-11B5B63C0369}" type="pres">
      <dgm:prSet presAssocID="{CF9F9B98-5555-4D41-981F-527ECF12E997}" presName="parTrans" presStyleLbl="bgSibTrans2D1" presStyleIdx="3" presStyleCnt="7" custLinFactNeighborX="-2266" custLinFactNeighborY="24189"/>
      <dgm:spPr/>
      <dgm:t>
        <a:bodyPr/>
        <a:lstStyle/>
        <a:p>
          <a:endParaRPr lang="ru-RU"/>
        </a:p>
      </dgm:t>
    </dgm:pt>
    <dgm:pt modelId="{7E385997-64D2-41D0-94E2-7C2493BC35EA}" type="pres">
      <dgm:prSet presAssocID="{80480576-7240-40F8-9A54-606377709990}" presName="node" presStyleLbl="node1" presStyleIdx="3" presStyleCnt="7" custRadScaleRad="109281" custRadScaleInc="-2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13533-6A32-4A5F-8517-490E1C13A075}" type="pres">
      <dgm:prSet presAssocID="{D47069CB-F0FC-4859-9FA6-4FFEB17B1521}" presName="parTrans" presStyleLbl="bgSibTrans2D1" presStyleIdx="4" presStyleCnt="7" custLinFactNeighborX="16069" custLinFactNeighborY="87194"/>
      <dgm:spPr/>
      <dgm:t>
        <a:bodyPr/>
        <a:lstStyle/>
        <a:p>
          <a:endParaRPr lang="ru-RU"/>
        </a:p>
      </dgm:t>
    </dgm:pt>
    <dgm:pt modelId="{8770E7B1-3B00-41CC-A87C-D9F971623DE0}" type="pres">
      <dgm:prSet presAssocID="{29C0FE70-BA28-40DE-B2E4-B44934B21CB3}" presName="node" presStyleLbl="node1" presStyleIdx="4" presStyleCnt="7" custScaleX="183436" custScaleY="143691" custRadScaleRad="65321" custRadScaleInc="330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7CBE2-C08B-4302-9A9C-824268D79A59}" type="pres">
      <dgm:prSet presAssocID="{33870312-7296-4DC6-80C5-131465C11618}" presName="parTrans" presStyleLbl="bgSibTrans2D1" presStyleIdx="5" presStyleCnt="7" custScaleX="74811" custLinFactNeighborX="-34706" custLinFactNeighborY="35756"/>
      <dgm:spPr/>
      <dgm:t>
        <a:bodyPr/>
        <a:lstStyle/>
        <a:p>
          <a:endParaRPr lang="ru-RU"/>
        </a:p>
      </dgm:t>
    </dgm:pt>
    <dgm:pt modelId="{141CDA0B-7DCB-46E8-8076-F94118870FA9}" type="pres">
      <dgm:prSet presAssocID="{8D0C10E0-103A-4E8B-9430-ADEBB2E10695}" presName="node" presStyleLbl="node1" presStyleIdx="5" presStyleCnt="7" custScaleX="210584" custScaleY="94628" custRadScaleRad="118386" custRadScaleInc="-85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C9734-98E0-4C1B-BA1E-886501D24F04}" type="pres">
      <dgm:prSet presAssocID="{4028F967-EB56-47FD-9722-6C4439FE98A6}" presName="parTrans" presStyleLbl="bgSibTrans2D1" presStyleIdx="6" presStyleCnt="7" custLinFactNeighborX="45043" custLinFactNeighborY="-5029"/>
      <dgm:spPr/>
      <dgm:t>
        <a:bodyPr/>
        <a:lstStyle/>
        <a:p>
          <a:endParaRPr lang="ru-RU"/>
        </a:p>
      </dgm:t>
    </dgm:pt>
    <dgm:pt modelId="{B57E6C2E-B9B3-4211-976E-480B48D266B1}" type="pres">
      <dgm:prSet presAssocID="{D2CA972E-0A37-4860-AF2A-0E2380C12609}" presName="node" presStyleLbl="node1" presStyleIdx="6" presStyleCnt="7" custScaleX="164590" custScaleY="203955" custRadScaleRad="92963" custRadScaleInc="-86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1F80A-94F6-4FEC-9194-77E4FCE25F2A}" srcId="{B1423E14-E6A6-4FCD-A930-6F61C0DAE977}" destId="{5FFE43A5-3FDE-4AC9-8D52-0131271345C7}" srcOrd="5" destOrd="0" parTransId="{F911EAEF-99B3-4703-8FDA-9302E388B365}" sibTransId="{FD98746A-A342-40DC-94BE-82CFB9A7A943}"/>
    <dgm:cxn modelId="{293495E6-F4A4-4EB0-AE82-C422C73F13C1}" type="presOf" srcId="{9EA9F976-D8F7-4A9B-B2BF-892C6AE4B30A}" destId="{1DAD3DF3-A6A9-4862-9B90-A722B6E3A910}" srcOrd="0" destOrd="0" presId="urn:microsoft.com/office/officeart/2005/8/layout/radial4"/>
    <dgm:cxn modelId="{169EA02A-5575-4B09-906D-60912F231500}" srcId="{B1423E14-E6A6-4FCD-A930-6F61C0DAE977}" destId="{6F19DB14-579E-405A-80D7-D81AAFE152F6}" srcOrd="7" destOrd="0" parTransId="{60FE68C5-22B6-4005-A093-EBCB412F0C37}" sibTransId="{DB19F8D0-7759-4943-96BC-DE550A83ADBB}"/>
    <dgm:cxn modelId="{3C238857-5DEE-4A1F-AE4B-FB7E6B7151B7}" type="presOf" srcId="{D47069CB-F0FC-4859-9FA6-4FFEB17B1521}" destId="{EB713533-6A32-4A5F-8517-490E1C13A075}" srcOrd="0" destOrd="0" presId="urn:microsoft.com/office/officeart/2005/8/layout/radial4"/>
    <dgm:cxn modelId="{5E039390-5602-484C-8083-9BAEE0369444}" srcId="{B1423E14-E6A6-4FCD-A930-6F61C0DAE977}" destId="{7ADCF886-14DD-4502-B82D-2894BB052F28}" srcOrd="0" destOrd="0" parTransId="{5F87FB84-BAF9-4B45-B68B-97B2FF4453CA}" sibTransId="{AC9FBB90-6860-448B-B6B1-4768D32D5387}"/>
    <dgm:cxn modelId="{978BD21F-E501-443A-BCA5-4B34B972DD92}" type="presOf" srcId="{CF9F9B98-5555-4D41-981F-527ECF12E997}" destId="{BAB2CBF2-C2F5-4374-BD1B-11B5B63C0369}" srcOrd="0" destOrd="0" presId="urn:microsoft.com/office/officeart/2005/8/layout/radial4"/>
    <dgm:cxn modelId="{B39E82DC-03E6-42E3-82ED-6A125D804009}" srcId="{7ADCF886-14DD-4502-B82D-2894BB052F28}" destId="{29C0FE70-BA28-40DE-B2E4-B44934B21CB3}" srcOrd="4" destOrd="0" parTransId="{D47069CB-F0FC-4859-9FA6-4FFEB17B1521}" sibTransId="{4B9EAA47-6F64-4BA2-9F62-84A631F0C950}"/>
    <dgm:cxn modelId="{6F013046-FBB2-45FA-908A-17C697A266DB}" srcId="{7ADCF886-14DD-4502-B82D-2894BB052F28}" destId="{87BD046C-CE56-4E2A-B205-9BB8EC95CE64}" srcOrd="2" destOrd="0" parTransId="{9EA9F976-D8F7-4A9B-B2BF-892C6AE4B30A}" sibTransId="{143760DD-48EE-4393-ACC7-71CEF677A103}"/>
    <dgm:cxn modelId="{AFE65BC1-AB69-4F03-8958-B17EAC9EA717}" type="presOf" srcId="{059A66DA-A2D4-4AD7-8C1C-0B4D801D28DE}" destId="{6E561194-650C-4642-A5D0-6FAD6D61A9BE}" srcOrd="0" destOrd="0" presId="urn:microsoft.com/office/officeart/2005/8/layout/radial4"/>
    <dgm:cxn modelId="{9349FFC5-6365-4320-9C1D-971E48DFE67E}" type="presOf" srcId="{4028F967-EB56-47FD-9722-6C4439FE98A6}" destId="{C8FC9734-98E0-4C1B-BA1E-886501D24F04}" srcOrd="0" destOrd="0" presId="urn:microsoft.com/office/officeart/2005/8/layout/radial4"/>
    <dgm:cxn modelId="{BF03C159-31E0-4F6A-BBFB-A37553DF6770}" srcId="{B1423E14-E6A6-4FCD-A930-6F61C0DAE977}" destId="{9C25B7CC-51E7-4D48-B331-6204A00EE34A}" srcOrd="4" destOrd="0" parTransId="{85E50AC0-05E9-4585-9ACF-1F4E3D1A9C36}" sibTransId="{9B0CA1F2-9177-4F64-B9C8-8F16AF120104}"/>
    <dgm:cxn modelId="{4035C10C-E397-4E62-9F04-993BEB63AFB9}" srcId="{7ADCF886-14DD-4502-B82D-2894BB052F28}" destId="{8D0C10E0-103A-4E8B-9430-ADEBB2E10695}" srcOrd="5" destOrd="0" parTransId="{33870312-7296-4DC6-80C5-131465C11618}" sibTransId="{DA316977-956B-4799-B765-27CADDED670B}"/>
    <dgm:cxn modelId="{EDFABC3F-C2D7-4B3E-BCD2-142862575A2C}" srcId="{7ADCF886-14DD-4502-B82D-2894BB052F28}" destId="{80480576-7240-40F8-9A54-606377709990}" srcOrd="3" destOrd="0" parTransId="{CF9F9B98-5555-4D41-981F-527ECF12E997}" sibTransId="{FEC9C5A4-6BCA-4E47-A675-7FB79412C774}"/>
    <dgm:cxn modelId="{47E2F0CB-7A7F-48AB-A89C-2A2BBF0DCC40}" type="presOf" srcId="{D2CA972E-0A37-4860-AF2A-0E2380C12609}" destId="{B57E6C2E-B9B3-4211-976E-480B48D266B1}" srcOrd="0" destOrd="0" presId="urn:microsoft.com/office/officeart/2005/8/layout/radial4"/>
    <dgm:cxn modelId="{70EDEE07-B4E7-4DFE-BAA2-5C546FA474A3}" type="presOf" srcId="{33870312-7296-4DC6-80C5-131465C11618}" destId="{B207CBE2-C08B-4302-9A9C-824268D79A59}" srcOrd="0" destOrd="0" presId="urn:microsoft.com/office/officeart/2005/8/layout/radial4"/>
    <dgm:cxn modelId="{187104BF-B73B-4F47-8AEB-B64F2B34401C}" type="presOf" srcId="{8D0C10E0-103A-4E8B-9430-ADEBB2E10695}" destId="{141CDA0B-7DCB-46E8-8076-F94118870FA9}" srcOrd="0" destOrd="0" presId="urn:microsoft.com/office/officeart/2005/8/layout/radial4"/>
    <dgm:cxn modelId="{D686A979-9138-4EA3-BB5F-B62315976533}" srcId="{7ADCF886-14DD-4502-B82D-2894BB052F28}" destId="{0ED18A0E-B84F-4B87-8A83-7F878201E0F1}" srcOrd="0" destOrd="0" parTransId="{8BED08DF-BB00-4605-ABC4-E04B7C5857FC}" sibTransId="{0DF17EB2-1ED3-4518-9EFF-C60C0939AA34}"/>
    <dgm:cxn modelId="{46E7F88C-0B20-42CB-8202-E272E631B55B}" srcId="{7ADCF886-14DD-4502-B82D-2894BB052F28}" destId="{D2CA972E-0A37-4860-AF2A-0E2380C12609}" srcOrd="6" destOrd="0" parTransId="{4028F967-EB56-47FD-9722-6C4439FE98A6}" sibTransId="{D257F11E-075F-4081-80DD-140898395EC2}"/>
    <dgm:cxn modelId="{192E6491-E702-4738-ACDC-8D59514624C6}" srcId="{B1423E14-E6A6-4FCD-A930-6F61C0DAE977}" destId="{DF9C7F79-1780-4E3A-A83F-F7182057DCCF}" srcOrd="6" destOrd="0" parTransId="{9AC58D94-3BED-4104-94C1-281146438AA5}" sibTransId="{A77C59D9-3D74-4187-BF0C-F187B6353FC5}"/>
    <dgm:cxn modelId="{50B02095-7B3C-4E64-9E1A-55EB0A9DD26A}" type="presOf" srcId="{0FF0EF2F-14EB-4203-89E6-8BE2A855B4E6}" destId="{9C73B7D1-82F6-4FCD-837B-B5307F9A4F16}" srcOrd="0" destOrd="0" presId="urn:microsoft.com/office/officeart/2005/8/layout/radial4"/>
    <dgm:cxn modelId="{FEFAF430-199A-4D1E-9F52-EB4328C5FAFD}" type="presOf" srcId="{8BED08DF-BB00-4605-ABC4-E04B7C5857FC}" destId="{A21492CD-2DEA-4461-8E4B-6275999EEEC4}" srcOrd="0" destOrd="0" presId="urn:microsoft.com/office/officeart/2005/8/layout/radial4"/>
    <dgm:cxn modelId="{428B513B-D20B-4725-A74C-4E59DFE3702A}" srcId="{B1423E14-E6A6-4FCD-A930-6F61C0DAE977}" destId="{CBD2E823-FC2E-46A8-A2D9-B21852B7408A}" srcOrd="3" destOrd="0" parTransId="{25DF16ED-1AFA-4551-9AEE-5BF833CAF7AA}" sibTransId="{CB317AA2-788D-44C1-A2D2-852741ECCAC2}"/>
    <dgm:cxn modelId="{7889AE08-B3C2-4CAF-9187-FDFD0B53F69F}" type="presOf" srcId="{80480576-7240-40F8-9A54-606377709990}" destId="{7E385997-64D2-41D0-94E2-7C2493BC35EA}" srcOrd="0" destOrd="0" presId="urn:microsoft.com/office/officeart/2005/8/layout/radial4"/>
    <dgm:cxn modelId="{249418A2-44F6-4BF1-AD4D-1492B3CC0067}" srcId="{B1423E14-E6A6-4FCD-A930-6F61C0DAE977}" destId="{E20889F0-3925-430D-B74F-D5EBE3E3FFEE}" srcOrd="2" destOrd="0" parTransId="{93F00C1D-1358-4198-8889-EC2A75645F88}" sibTransId="{839D983D-9912-4DBA-AE63-FAD58CA3D529}"/>
    <dgm:cxn modelId="{425DA7BA-7E75-4419-BF3F-7C19D8E56824}" type="presOf" srcId="{7ADCF886-14DD-4502-B82D-2894BB052F28}" destId="{49198062-8148-4BE9-99E7-0DB0D887CD15}" srcOrd="0" destOrd="0" presId="urn:microsoft.com/office/officeart/2005/8/layout/radial4"/>
    <dgm:cxn modelId="{5C994D23-D1CB-48A8-8CAB-8618B7730AC6}" type="presOf" srcId="{B1423E14-E6A6-4FCD-A930-6F61C0DAE977}" destId="{D5AA0C21-3C91-4BF3-A988-2A9820885579}" srcOrd="0" destOrd="0" presId="urn:microsoft.com/office/officeart/2005/8/layout/radial4"/>
    <dgm:cxn modelId="{9334F87F-EB6E-495C-8049-D32B9CEF7612}" srcId="{7ADCF886-14DD-4502-B82D-2894BB052F28}" destId="{059A66DA-A2D4-4AD7-8C1C-0B4D801D28DE}" srcOrd="1" destOrd="0" parTransId="{0FF0EF2F-14EB-4203-89E6-8BE2A855B4E6}" sibTransId="{BD5C72D4-1DF7-4DF6-B5C6-3D9662EA1070}"/>
    <dgm:cxn modelId="{BF1D4FB1-01F3-4FAB-B50B-0950F9A1AB87}" type="presOf" srcId="{87BD046C-CE56-4E2A-B205-9BB8EC95CE64}" destId="{D97D7572-0993-4C74-9BF4-AD21641E1E78}" srcOrd="0" destOrd="0" presId="urn:microsoft.com/office/officeart/2005/8/layout/radial4"/>
    <dgm:cxn modelId="{CE4AFD24-C168-4D87-B5CC-DA4AC7618B91}" type="presOf" srcId="{29C0FE70-BA28-40DE-B2E4-B44934B21CB3}" destId="{8770E7B1-3B00-41CC-A87C-D9F971623DE0}" srcOrd="0" destOrd="0" presId="urn:microsoft.com/office/officeart/2005/8/layout/radial4"/>
    <dgm:cxn modelId="{68247CA2-7942-436E-8628-2BA0091E332E}" type="presOf" srcId="{0ED18A0E-B84F-4B87-8A83-7F878201E0F1}" destId="{40D9056F-555A-4FAD-9720-4F9C8B1CE4EF}" srcOrd="0" destOrd="0" presId="urn:microsoft.com/office/officeart/2005/8/layout/radial4"/>
    <dgm:cxn modelId="{3670C169-8AAE-4475-9EE0-504AE328030C}" srcId="{B1423E14-E6A6-4FCD-A930-6F61C0DAE977}" destId="{B4C74C4A-425C-4BDF-A623-7A129B52FA5F}" srcOrd="1" destOrd="0" parTransId="{2E9F741F-AF8B-4668-8451-4FBFAE2CAE9A}" sibTransId="{03A1B350-A13A-4216-A7E7-66155FDF4ECB}"/>
    <dgm:cxn modelId="{DD5CFE3D-90AE-4910-9BE5-20720433D2F3}" type="presParOf" srcId="{D5AA0C21-3C91-4BF3-A988-2A9820885579}" destId="{49198062-8148-4BE9-99E7-0DB0D887CD15}" srcOrd="0" destOrd="0" presId="urn:microsoft.com/office/officeart/2005/8/layout/radial4"/>
    <dgm:cxn modelId="{510B8002-DE55-4B47-87AD-418A1F344E48}" type="presParOf" srcId="{D5AA0C21-3C91-4BF3-A988-2A9820885579}" destId="{A21492CD-2DEA-4461-8E4B-6275999EEEC4}" srcOrd="1" destOrd="0" presId="urn:microsoft.com/office/officeart/2005/8/layout/radial4"/>
    <dgm:cxn modelId="{7C603D1D-A03C-4FB9-9E19-43009D5A4E6C}" type="presParOf" srcId="{D5AA0C21-3C91-4BF3-A988-2A9820885579}" destId="{40D9056F-555A-4FAD-9720-4F9C8B1CE4EF}" srcOrd="2" destOrd="0" presId="urn:microsoft.com/office/officeart/2005/8/layout/radial4"/>
    <dgm:cxn modelId="{6694C348-9798-4D9C-AAF6-55570059A6D1}" type="presParOf" srcId="{D5AA0C21-3C91-4BF3-A988-2A9820885579}" destId="{9C73B7D1-82F6-4FCD-837B-B5307F9A4F16}" srcOrd="3" destOrd="0" presId="urn:microsoft.com/office/officeart/2005/8/layout/radial4"/>
    <dgm:cxn modelId="{41FC1A57-994A-410B-9CEF-25312C287F38}" type="presParOf" srcId="{D5AA0C21-3C91-4BF3-A988-2A9820885579}" destId="{6E561194-650C-4642-A5D0-6FAD6D61A9BE}" srcOrd="4" destOrd="0" presId="urn:microsoft.com/office/officeart/2005/8/layout/radial4"/>
    <dgm:cxn modelId="{38068CF7-9038-4F2D-9279-71ABB8D58B19}" type="presParOf" srcId="{D5AA0C21-3C91-4BF3-A988-2A9820885579}" destId="{1DAD3DF3-A6A9-4862-9B90-A722B6E3A910}" srcOrd="5" destOrd="0" presId="urn:microsoft.com/office/officeart/2005/8/layout/radial4"/>
    <dgm:cxn modelId="{16700BFF-E7DA-4821-8857-2030A4177B33}" type="presParOf" srcId="{D5AA0C21-3C91-4BF3-A988-2A9820885579}" destId="{D97D7572-0993-4C74-9BF4-AD21641E1E78}" srcOrd="6" destOrd="0" presId="urn:microsoft.com/office/officeart/2005/8/layout/radial4"/>
    <dgm:cxn modelId="{F3233047-4A95-4290-A8A8-7DEAE4221A0C}" type="presParOf" srcId="{D5AA0C21-3C91-4BF3-A988-2A9820885579}" destId="{BAB2CBF2-C2F5-4374-BD1B-11B5B63C0369}" srcOrd="7" destOrd="0" presId="urn:microsoft.com/office/officeart/2005/8/layout/radial4"/>
    <dgm:cxn modelId="{45207940-31E3-44E8-A08F-B52795A48DAE}" type="presParOf" srcId="{D5AA0C21-3C91-4BF3-A988-2A9820885579}" destId="{7E385997-64D2-41D0-94E2-7C2493BC35EA}" srcOrd="8" destOrd="0" presId="urn:microsoft.com/office/officeart/2005/8/layout/radial4"/>
    <dgm:cxn modelId="{0D5A505F-1493-46A4-8B94-B309AAF1FAF7}" type="presParOf" srcId="{D5AA0C21-3C91-4BF3-A988-2A9820885579}" destId="{EB713533-6A32-4A5F-8517-490E1C13A075}" srcOrd="9" destOrd="0" presId="urn:microsoft.com/office/officeart/2005/8/layout/radial4"/>
    <dgm:cxn modelId="{87A036BD-BF5C-4A8E-B7C0-165268A4768D}" type="presParOf" srcId="{D5AA0C21-3C91-4BF3-A988-2A9820885579}" destId="{8770E7B1-3B00-41CC-A87C-D9F971623DE0}" srcOrd="10" destOrd="0" presId="urn:microsoft.com/office/officeart/2005/8/layout/radial4"/>
    <dgm:cxn modelId="{88E6343D-59C5-483D-8275-B6FF46586794}" type="presParOf" srcId="{D5AA0C21-3C91-4BF3-A988-2A9820885579}" destId="{B207CBE2-C08B-4302-9A9C-824268D79A59}" srcOrd="11" destOrd="0" presId="urn:microsoft.com/office/officeart/2005/8/layout/radial4"/>
    <dgm:cxn modelId="{94E78715-8253-4E4F-A079-67BDD7052C8E}" type="presParOf" srcId="{D5AA0C21-3C91-4BF3-A988-2A9820885579}" destId="{141CDA0B-7DCB-46E8-8076-F94118870FA9}" srcOrd="12" destOrd="0" presId="urn:microsoft.com/office/officeart/2005/8/layout/radial4"/>
    <dgm:cxn modelId="{EB3E33F6-61D2-4447-AB0F-66E3D23D696A}" type="presParOf" srcId="{D5AA0C21-3C91-4BF3-A988-2A9820885579}" destId="{C8FC9734-98E0-4C1B-BA1E-886501D24F04}" srcOrd="13" destOrd="0" presId="urn:microsoft.com/office/officeart/2005/8/layout/radial4"/>
    <dgm:cxn modelId="{CD735520-D61E-45A6-B1BA-6E1B35A331B9}" type="presParOf" srcId="{D5AA0C21-3C91-4BF3-A988-2A9820885579}" destId="{B57E6C2E-B9B3-4211-976E-480B48D266B1}" srcOrd="14" destOrd="0" presId="urn:microsoft.com/office/officeart/2005/8/layout/radial4"/>
  </dgm:cxnLst>
  <dgm:bg>
    <a:gradFill flip="none" rotWithShape="1"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B63491-6781-4081-AFD4-2F2259F2AB5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F5C0683-7816-478D-9348-A89A08DE133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«Поддержка малого и среднего предпринимательства в муниципальном образовании Темрюкский район» – 155,0 тыс. 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4E6705-D571-413B-BCCC-A2B96BE9F0E1}" type="parTrans" cxnId="{134C2ECF-A121-4FC2-BC8F-2FEA143E2C11}">
      <dgm:prSet/>
      <dgm:spPr/>
      <dgm:t>
        <a:bodyPr/>
        <a:lstStyle/>
        <a:p>
          <a:endParaRPr lang="ru-RU"/>
        </a:p>
      </dgm:t>
    </dgm:pt>
    <dgm:pt modelId="{0ADFFA66-623F-49E4-936A-8118F89C131A}" type="sibTrans" cxnId="{134C2ECF-A121-4FC2-BC8F-2FEA143E2C11}">
      <dgm:prSet/>
      <dgm:spPr/>
      <dgm:t>
        <a:bodyPr/>
        <a:lstStyle/>
        <a:p>
          <a:endParaRPr lang="ru-RU"/>
        </a:p>
      </dgm:t>
    </dgm:pt>
    <dgm:pt modelId="{D634F7EE-09D0-4547-91C8-17E17984813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«Развитие санаторно-курортного и туристического комплекса муниципального образования Темрюкский район» – 625,2 тыс. 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F5D024-8B97-4393-8D40-672D55B14A1A}" type="parTrans" cxnId="{3D8D4F1F-9543-4EC5-B27E-1DB239CC3A9B}">
      <dgm:prSet/>
      <dgm:spPr/>
      <dgm:t>
        <a:bodyPr/>
        <a:lstStyle/>
        <a:p>
          <a:endParaRPr lang="ru-RU"/>
        </a:p>
      </dgm:t>
    </dgm:pt>
    <dgm:pt modelId="{5F2F3C86-C8BE-4ED3-880A-93614E6A70E2}" type="sibTrans" cxnId="{3D8D4F1F-9543-4EC5-B27E-1DB239CC3A9B}">
      <dgm:prSet/>
      <dgm:spPr/>
      <dgm:t>
        <a:bodyPr/>
        <a:lstStyle/>
        <a:p>
          <a:endParaRPr lang="ru-RU"/>
        </a:p>
      </dgm:t>
    </dgm:pt>
    <dgm:pt modelId="{5670E0C1-B673-484C-A27E-FCFD213A50D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«Качество» – 155,0 тыс.рублей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7913AF-84C5-4DD4-9C35-88E8FD2F7E80}" type="parTrans" cxnId="{4311E5AF-E1E9-4C22-9476-176D83849C04}">
      <dgm:prSet/>
      <dgm:spPr/>
      <dgm:t>
        <a:bodyPr/>
        <a:lstStyle/>
        <a:p>
          <a:endParaRPr lang="ru-RU"/>
        </a:p>
      </dgm:t>
    </dgm:pt>
    <dgm:pt modelId="{1887C15D-002A-47EB-9096-9A667B797E92}" type="sibTrans" cxnId="{4311E5AF-E1E9-4C22-9476-176D83849C04}">
      <dgm:prSet/>
      <dgm:spPr/>
      <dgm:t>
        <a:bodyPr/>
        <a:lstStyle/>
        <a:p>
          <a:endParaRPr lang="ru-RU"/>
        </a:p>
      </dgm:t>
    </dgm:pt>
    <dgm:pt modelId="{0F7AFFE2-1EE9-42B6-BD84-79CD4C57D4A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«Развитие экономики» – 692,0 тыс.рублей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50A575-A9F9-4E2F-857A-6816309773B4}" type="sibTrans" cxnId="{AC5787F4-D08E-4DBF-9498-D670DC8E7C5B}">
      <dgm:prSet/>
      <dgm:spPr/>
      <dgm:t>
        <a:bodyPr/>
        <a:lstStyle/>
        <a:p>
          <a:endParaRPr lang="ru-RU"/>
        </a:p>
      </dgm:t>
    </dgm:pt>
    <dgm:pt modelId="{37845ADA-3B42-4A7B-9827-DE5801370C90}" type="parTrans" cxnId="{AC5787F4-D08E-4DBF-9498-D670DC8E7C5B}">
      <dgm:prSet/>
      <dgm:spPr/>
      <dgm:t>
        <a:bodyPr/>
        <a:lstStyle/>
        <a:p>
          <a:endParaRPr lang="ru-RU"/>
        </a:p>
      </dgm:t>
    </dgm:pt>
    <dgm:pt modelId="{CCE4499C-696F-4FB3-B776-7F2DAD403EE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«Перспективное развитие наружной рекламы на территории муниципального образования Темрюкский район» – 450,0 тыс.рублей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B236AA-0035-4993-8FA9-FE5326AF53A3}" type="parTrans" cxnId="{AD618B85-C2CA-4BD7-9F1D-5822B30427DF}">
      <dgm:prSet/>
      <dgm:spPr/>
      <dgm:t>
        <a:bodyPr/>
        <a:lstStyle/>
        <a:p>
          <a:endParaRPr lang="ru-RU"/>
        </a:p>
      </dgm:t>
    </dgm:pt>
    <dgm:pt modelId="{F9111487-F49D-4EAE-9BA5-6B2D7C300054}" type="sibTrans" cxnId="{AD618B85-C2CA-4BD7-9F1D-5822B30427DF}">
      <dgm:prSet/>
      <dgm:spPr/>
      <dgm:t>
        <a:bodyPr/>
        <a:lstStyle/>
        <a:p>
          <a:endParaRPr lang="ru-RU"/>
        </a:p>
      </dgm:t>
    </dgm:pt>
    <dgm:pt modelId="{CECDB158-D6CF-4433-AE42-2F4DE6ED396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«Развитие сельского хозяйства в Темрюкском районе» – </a:t>
          </a:r>
        </a:p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13,3 млн.рублей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1A5FED-7D81-4ABC-BDF7-80737FBC3E82}" type="sibTrans" cxnId="{22CC7BAC-B80D-4BC9-922E-0331E29C304A}">
      <dgm:prSet/>
      <dgm:spPr/>
      <dgm:t>
        <a:bodyPr/>
        <a:lstStyle/>
        <a:p>
          <a:endParaRPr lang="ru-RU"/>
        </a:p>
      </dgm:t>
    </dgm:pt>
    <dgm:pt modelId="{973690C5-0BAC-4454-8911-DD5267E09F47}" type="parTrans" cxnId="{22CC7BAC-B80D-4BC9-922E-0331E29C304A}">
      <dgm:prSet/>
      <dgm:spPr/>
      <dgm:t>
        <a:bodyPr/>
        <a:lstStyle/>
        <a:p>
          <a:endParaRPr lang="ru-RU"/>
        </a:p>
      </dgm:t>
    </dgm:pt>
    <dgm:pt modelId="{1B3BD5FF-52D4-450A-9E93-F11B9623F2A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«Комплексное развитие Темрюкского района в сфере  дорожного хозяйства» – </a:t>
          </a:r>
        </a:p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1,0 млн.рублей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CBA91F-D8EE-4F74-91E0-584A41F90763}" type="parTrans" cxnId="{BB5C5F6D-9873-46A4-B7FE-513DB3F0D730}">
      <dgm:prSet/>
      <dgm:spPr/>
      <dgm:t>
        <a:bodyPr/>
        <a:lstStyle/>
        <a:p>
          <a:endParaRPr lang="ru-RU"/>
        </a:p>
      </dgm:t>
    </dgm:pt>
    <dgm:pt modelId="{7976127E-11F2-4368-912E-7CDDD71409E2}" type="sibTrans" cxnId="{BB5C5F6D-9873-46A4-B7FE-513DB3F0D730}">
      <dgm:prSet/>
      <dgm:spPr/>
      <dgm:t>
        <a:bodyPr/>
        <a:lstStyle/>
        <a:p>
          <a:endParaRPr lang="ru-RU"/>
        </a:p>
      </dgm:t>
    </dgm:pt>
    <dgm:pt modelId="{33B4BB09-7B09-4BF3-88EE-7462777087F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«Создание и ведение информационной системы обеспечения градостроительной деятельности муниципального образования Темрюкский район» – 4,0 тыс. 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26FCFF-A895-44C5-BE0D-FBB4A098FB30}" type="parTrans" cxnId="{349A61A0-4164-434D-89CE-5F177CFFCE0B}">
      <dgm:prSet/>
      <dgm:spPr/>
      <dgm:t>
        <a:bodyPr/>
        <a:lstStyle/>
        <a:p>
          <a:endParaRPr lang="ru-RU"/>
        </a:p>
      </dgm:t>
    </dgm:pt>
    <dgm:pt modelId="{D7681567-684A-4B1E-B7D1-8135C7DC79A6}" type="sibTrans" cxnId="{349A61A0-4164-434D-89CE-5F177CFFCE0B}">
      <dgm:prSet/>
      <dgm:spPr/>
      <dgm:t>
        <a:bodyPr/>
        <a:lstStyle/>
        <a:p>
          <a:endParaRPr lang="ru-RU"/>
        </a:p>
      </dgm:t>
    </dgm:pt>
    <dgm:pt modelId="{0810CC84-CCAD-4A1F-B3AD-3A40EE0B30C8}" type="pres">
      <dgm:prSet presAssocID="{23B63491-6781-4081-AFD4-2F2259F2AB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6A31C9-987F-4E1D-AB5E-1ADC2040E69F}" type="pres">
      <dgm:prSet presAssocID="{0F7AFFE2-1EE9-42B6-BD84-79CD4C57D4A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1C243-EDC5-48AA-8374-F8BE662C440A}" type="pres">
      <dgm:prSet presAssocID="{2550A575-A9F9-4E2F-857A-6816309773B4}" presName="spacer" presStyleCnt="0"/>
      <dgm:spPr/>
    </dgm:pt>
    <dgm:pt modelId="{FF837927-CC05-48D2-90A5-DFE7BB1E1E9E}" type="pres">
      <dgm:prSet presAssocID="{AF5C0683-7816-478D-9348-A89A08DE133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71F2C-0BAD-4986-98F8-634637928939}" type="pres">
      <dgm:prSet presAssocID="{0ADFFA66-623F-49E4-936A-8118F89C131A}" presName="spacer" presStyleCnt="0"/>
      <dgm:spPr/>
    </dgm:pt>
    <dgm:pt modelId="{2F8A64A1-859A-483D-9097-302F8E6B8A4F}" type="pres">
      <dgm:prSet presAssocID="{D634F7EE-09D0-4547-91C8-17E17984813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F6162-C0C2-47F1-9E24-C4F1D6C2142E}" type="pres">
      <dgm:prSet presAssocID="{5F2F3C86-C8BE-4ED3-880A-93614E6A70E2}" presName="spacer" presStyleCnt="0"/>
      <dgm:spPr/>
    </dgm:pt>
    <dgm:pt modelId="{BABAC1ED-4D82-4500-BE7B-C09CB67C4651}" type="pres">
      <dgm:prSet presAssocID="{5670E0C1-B673-484C-A27E-FCFD213A50D0}" presName="parentText" presStyleLbl="node1" presStyleIdx="3" presStyleCnt="8" custLinFactY="-1880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5F7EA-9AB3-4937-9559-132BB7872E97}" type="pres">
      <dgm:prSet presAssocID="{1887C15D-002A-47EB-9096-9A667B797E92}" presName="spacer" presStyleCnt="0"/>
      <dgm:spPr/>
    </dgm:pt>
    <dgm:pt modelId="{E12C2844-8368-4BE3-97DC-DFB8B36041F8}" type="pres">
      <dgm:prSet presAssocID="{CCE4499C-696F-4FB3-B776-7F2DAD403EE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16154-1C94-490D-AD3D-C50A6DC2B319}" type="pres">
      <dgm:prSet presAssocID="{F9111487-F49D-4EAE-9BA5-6B2D7C300054}" presName="spacer" presStyleCnt="0"/>
      <dgm:spPr/>
    </dgm:pt>
    <dgm:pt modelId="{4F0E0805-279B-4CBE-9E1D-485CC231B04F}" type="pres">
      <dgm:prSet presAssocID="{1B3BD5FF-52D4-450A-9E93-F11B9623F2A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CD197-8B27-422F-BF6E-A38C4EEC3363}" type="pres">
      <dgm:prSet presAssocID="{7976127E-11F2-4368-912E-7CDDD71409E2}" presName="spacer" presStyleCnt="0"/>
      <dgm:spPr/>
    </dgm:pt>
    <dgm:pt modelId="{1E5A792F-8029-4C5B-99BE-FFFCC2BD494D}" type="pres">
      <dgm:prSet presAssocID="{CECDB158-D6CF-4433-AE42-2F4DE6ED396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933E5-FC85-44E2-A178-5D923E0A5654}" type="pres">
      <dgm:prSet presAssocID="{E81A5FED-7D81-4ABC-BDF7-80737FBC3E82}" presName="spacer" presStyleCnt="0"/>
      <dgm:spPr/>
    </dgm:pt>
    <dgm:pt modelId="{2E676752-2B48-4AC2-986D-0EA4E0A57045}" type="pres">
      <dgm:prSet presAssocID="{33B4BB09-7B09-4BF3-88EE-7462777087F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3D7D7-8E90-417E-A7EF-FF721439A36E}" type="presOf" srcId="{CECDB158-D6CF-4433-AE42-2F4DE6ED3968}" destId="{1E5A792F-8029-4C5B-99BE-FFFCC2BD494D}" srcOrd="0" destOrd="0" presId="urn:microsoft.com/office/officeart/2005/8/layout/vList2"/>
    <dgm:cxn modelId="{1D1618C2-C5EF-49B6-8472-64E7AE2078B9}" type="presOf" srcId="{5670E0C1-B673-484C-A27E-FCFD213A50D0}" destId="{BABAC1ED-4D82-4500-BE7B-C09CB67C4651}" srcOrd="0" destOrd="0" presId="urn:microsoft.com/office/officeart/2005/8/layout/vList2"/>
    <dgm:cxn modelId="{8B9F736B-400D-4DA1-B0CB-94CA8105FA23}" type="presOf" srcId="{0F7AFFE2-1EE9-42B6-BD84-79CD4C57D4A4}" destId="{5A6A31C9-987F-4E1D-AB5E-1ADC2040E69F}" srcOrd="0" destOrd="0" presId="urn:microsoft.com/office/officeart/2005/8/layout/vList2"/>
    <dgm:cxn modelId="{15708099-1814-4360-8FC8-F3EBD595E8AD}" type="presOf" srcId="{1B3BD5FF-52D4-450A-9E93-F11B9623F2A9}" destId="{4F0E0805-279B-4CBE-9E1D-485CC231B04F}" srcOrd="0" destOrd="0" presId="urn:microsoft.com/office/officeart/2005/8/layout/vList2"/>
    <dgm:cxn modelId="{134C2ECF-A121-4FC2-BC8F-2FEA143E2C11}" srcId="{23B63491-6781-4081-AFD4-2F2259F2AB57}" destId="{AF5C0683-7816-478D-9348-A89A08DE1337}" srcOrd="1" destOrd="0" parTransId="{C14E6705-D571-413B-BCCC-A2B96BE9F0E1}" sibTransId="{0ADFFA66-623F-49E4-936A-8118F89C131A}"/>
    <dgm:cxn modelId="{74E0E7A4-76F3-4A85-86FB-47BA149F295C}" type="presOf" srcId="{CCE4499C-696F-4FB3-B776-7F2DAD403EE1}" destId="{E12C2844-8368-4BE3-97DC-DFB8B36041F8}" srcOrd="0" destOrd="0" presId="urn:microsoft.com/office/officeart/2005/8/layout/vList2"/>
    <dgm:cxn modelId="{AD618B85-C2CA-4BD7-9F1D-5822B30427DF}" srcId="{23B63491-6781-4081-AFD4-2F2259F2AB57}" destId="{CCE4499C-696F-4FB3-B776-7F2DAD403EE1}" srcOrd="4" destOrd="0" parTransId="{23B236AA-0035-4993-8FA9-FE5326AF53A3}" sibTransId="{F9111487-F49D-4EAE-9BA5-6B2D7C300054}"/>
    <dgm:cxn modelId="{AC5787F4-D08E-4DBF-9498-D670DC8E7C5B}" srcId="{23B63491-6781-4081-AFD4-2F2259F2AB57}" destId="{0F7AFFE2-1EE9-42B6-BD84-79CD4C57D4A4}" srcOrd="0" destOrd="0" parTransId="{37845ADA-3B42-4A7B-9827-DE5801370C90}" sibTransId="{2550A575-A9F9-4E2F-857A-6816309773B4}"/>
    <dgm:cxn modelId="{4311E5AF-E1E9-4C22-9476-176D83849C04}" srcId="{23B63491-6781-4081-AFD4-2F2259F2AB57}" destId="{5670E0C1-B673-484C-A27E-FCFD213A50D0}" srcOrd="3" destOrd="0" parTransId="{957913AF-84C5-4DD4-9C35-88E8FD2F7E80}" sibTransId="{1887C15D-002A-47EB-9096-9A667B797E92}"/>
    <dgm:cxn modelId="{75199F17-1325-4083-B0CC-B57F51C333DC}" type="presOf" srcId="{D634F7EE-09D0-4547-91C8-17E179848135}" destId="{2F8A64A1-859A-483D-9097-302F8E6B8A4F}" srcOrd="0" destOrd="0" presId="urn:microsoft.com/office/officeart/2005/8/layout/vList2"/>
    <dgm:cxn modelId="{3D8D4F1F-9543-4EC5-B27E-1DB239CC3A9B}" srcId="{23B63491-6781-4081-AFD4-2F2259F2AB57}" destId="{D634F7EE-09D0-4547-91C8-17E179848135}" srcOrd="2" destOrd="0" parTransId="{63F5D024-8B97-4393-8D40-672D55B14A1A}" sibTransId="{5F2F3C86-C8BE-4ED3-880A-93614E6A70E2}"/>
    <dgm:cxn modelId="{39BB41D9-4CF9-4411-B77C-CBA6B57DA68E}" type="presOf" srcId="{33B4BB09-7B09-4BF3-88EE-7462777087F7}" destId="{2E676752-2B48-4AC2-986D-0EA4E0A57045}" srcOrd="0" destOrd="0" presId="urn:microsoft.com/office/officeart/2005/8/layout/vList2"/>
    <dgm:cxn modelId="{A2F3DE9E-83C3-4252-9C74-FBF47373FF41}" type="presOf" srcId="{AF5C0683-7816-478D-9348-A89A08DE1337}" destId="{FF837927-CC05-48D2-90A5-DFE7BB1E1E9E}" srcOrd="0" destOrd="0" presId="urn:microsoft.com/office/officeart/2005/8/layout/vList2"/>
    <dgm:cxn modelId="{349A61A0-4164-434D-89CE-5F177CFFCE0B}" srcId="{23B63491-6781-4081-AFD4-2F2259F2AB57}" destId="{33B4BB09-7B09-4BF3-88EE-7462777087F7}" srcOrd="7" destOrd="0" parTransId="{4826FCFF-A895-44C5-BE0D-FBB4A098FB30}" sibTransId="{D7681567-684A-4B1E-B7D1-8135C7DC79A6}"/>
    <dgm:cxn modelId="{BB5C5F6D-9873-46A4-B7FE-513DB3F0D730}" srcId="{23B63491-6781-4081-AFD4-2F2259F2AB57}" destId="{1B3BD5FF-52D4-450A-9E93-F11B9623F2A9}" srcOrd="5" destOrd="0" parTransId="{30CBA91F-D8EE-4F74-91E0-584A41F90763}" sibTransId="{7976127E-11F2-4368-912E-7CDDD71409E2}"/>
    <dgm:cxn modelId="{22CC7BAC-B80D-4BC9-922E-0331E29C304A}" srcId="{23B63491-6781-4081-AFD4-2F2259F2AB57}" destId="{CECDB158-D6CF-4433-AE42-2F4DE6ED3968}" srcOrd="6" destOrd="0" parTransId="{973690C5-0BAC-4454-8911-DD5267E09F47}" sibTransId="{E81A5FED-7D81-4ABC-BDF7-80737FBC3E82}"/>
    <dgm:cxn modelId="{61030223-65AC-4083-9E3D-EC2A94BCF347}" type="presOf" srcId="{23B63491-6781-4081-AFD4-2F2259F2AB57}" destId="{0810CC84-CCAD-4A1F-B3AD-3A40EE0B30C8}" srcOrd="0" destOrd="0" presId="urn:microsoft.com/office/officeart/2005/8/layout/vList2"/>
    <dgm:cxn modelId="{6F4D5777-C725-41A5-8634-89E1A9B2861D}" type="presParOf" srcId="{0810CC84-CCAD-4A1F-B3AD-3A40EE0B30C8}" destId="{5A6A31C9-987F-4E1D-AB5E-1ADC2040E69F}" srcOrd="0" destOrd="0" presId="urn:microsoft.com/office/officeart/2005/8/layout/vList2"/>
    <dgm:cxn modelId="{76E10910-7B38-476C-9F2E-09267C49C8C2}" type="presParOf" srcId="{0810CC84-CCAD-4A1F-B3AD-3A40EE0B30C8}" destId="{E021C243-EDC5-48AA-8374-F8BE662C440A}" srcOrd="1" destOrd="0" presId="urn:microsoft.com/office/officeart/2005/8/layout/vList2"/>
    <dgm:cxn modelId="{47D5C14F-462D-4918-8156-99E070E0C165}" type="presParOf" srcId="{0810CC84-CCAD-4A1F-B3AD-3A40EE0B30C8}" destId="{FF837927-CC05-48D2-90A5-DFE7BB1E1E9E}" srcOrd="2" destOrd="0" presId="urn:microsoft.com/office/officeart/2005/8/layout/vList2"/>
    <dgm:cxn modelId="{169131C1-06AD-4ADC-A395-39D0CA42D385}" type="presParOf" srcId="{0810CC84-CCAD-4A1F-B3AD-3A40EE0B30C8}" destId="{20871F2C-0BAD-4986-98F8-634637928939}" srcOrd="3" destOrd="0" presId="urn:microsoft.com/office/officeart/2005/8/layout/vList2"/>
    <dgm:cxn modelId="{10532C9F-0790-4AA8-AA7D-FED23A2A828C}" type="presParOf" srcId="{0810CC84-CCAD-4A1F-B3AD-3A40EE0B30C8}" destId="{2F8A64A1-859A-483D-9097-302F8E6B8A4F}" srcOrd="4" destOrd="0" presId="urn:microsoft.com/office/officeart/2005/8/layout/vList2"/>
    <dgm:cxn modelId="{76774231-8557-44CA-A8CD-B38633311B52}" type="presParOf" srcId="{0810CC84-CCAD-4A1F-B3AD-3A40EE0B30C8}" destId="{17FF6162-C0C2-47F1-9E24-C4F1D6C2142E}" srcOrd="5" destOrd="0" presId="urn:microsoft.com/office/officeart/2005/8/layout/vList2"/>
    <dgm:cxn modelId="{B79A68CC-FD92-4E7A-A084-C581660C9E4E}" type="presParOf" srcId="{0810CC84-CCAD-4A1F-B3AD-3A40EE0B30C8}" destId="{BABAC1ED-4D82-4500-BE7B-C09CB67C4651}" srcOrd="6" destOrd="0" presId="urn:microsoft.com/office/officeart/2005/8/layout/vList2"/>
    <dgm:cxn modelId="{93868526-00D1-438E-8CEF-6734D3BE590A}" type="presParOf" srcId="{0810CC84-CCAD-4A1F-B3AD-3A40EE0B30C8}" destId="{B7C5F7EA-9AB3-4937-9559-132BB7872E97}" srcOrd="7" destOrd="0" presId="urn:microsoft.com/office/officeart/2005/8/layout/vList2"/>
    <dgm:cxn modelId="{2100FAB6-50F4-4862-9DC0-9E36A3E566D2}" type="presParOf" srcId="{0810CC84-CCAD-4A1F-B3AD-3A40EE0B30C8}" destId="{E12C2844-8368-4BE3-97DC-DFB8B36041F8}" srcOrd="8" destOrd="0" presId="urn:microsoft.com/office/officeart/2005/8/layout/vList2"/>
    <dgm:cxn modelId="{044213CD-A280-419D-AF8A-91F294E1A9C6}" type="presParOf" srcId="{0810CC84-CCAD-4A1F-B3AD-3A40EE0B30C8}" destId="{29B16154-1C94-490D-AD3D-C50A6DC2B319}" srcOrd="9" destOrd="0" presId="urn:microsoft.com/office/officeart/2005/8/layout/vList2"/>
    <dgm:cxn modelId="{39C3F823-CE85-4E5F-ABEC-110A33272CF3}" type="presParOf" srcId="{0810CC84-CCAD-4A1F-B3AD-3A40EE0B30C8}" destId="{4F0E0805-279B-4CBE-9E1D-485CC231B04F}" srcOrd="10" destOrd="0" presId="urn:microsoft.com/office/officeart/2005/8/layout/vList2"/>
    <dgm:cxn modelId="{74CA893B-51C5-4E0C-9C8B-426E246EA289}" type="presParOf" srcId="{0810CC84-CCAD-4A1F-B3AD-3A40EE0B30C8}" destId="{C6FCD197-8B27-422F-BF6E-A38C4EEC3363}" srcOrd="11" destOrd="0" presId="urn:microsoft.com/office/officeart/2005/8/layout/vList2"/>
    <dgm:cxn modelId="{67D56DC0-0237-40DF-A053-1391151F625B}" type="presParOf" srcId="{0810CC84-CCAD-4A1F-B3AD-3A40EE0B30C8}" destId="{1E5A792F-8029-4C5B-99BE-FFFCC2BD494D}" srcOrd="12" destOrd="0" presId="urn:microsoft.com/office/officeart/2005/8/layout/vList2"/>
    <dgm:cxn modelId="{78520755-5D7D-4E35-8227-DE8122EDA320}" type="presParOf" srcId="{0810CC84-CCAD-4A1F-B3AD-3A40EE0B30C8}" destId="{50C933E5-FC85-44E2-A178-5D923E0A5654}" srcOrd="13" destOrd="0" presId="urn:microsoft.com/office/officeart/2005/8/layout/vList2"/>
    <dgm:cxn modelId="{E6634B63-6A6F-4E3A-8CDF-A4B62D58824D}" type="presParOf" srcId="{0810CC84-CCAD-4A1F-B3AD-3A40EE0B30C8}" destId="{2E676752-2B48-4AC2-986D-0EA4E0A5704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AE3CB-8F00-4D37-8AE9-2255C41000EF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</dgm:pt>
    <dgm:pt modelId="{6E1B6777-78E4-4638-B446-2631FF465F9A}">
      <dgm:prSet phldrT="[Текст]" custT="1"/>
      <dgm:spPr>
        <a:gradFill rotWithShape="0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Аварийно-спасательный отряд </a:t>
          </a:r>
        </a:p>
        <a:p>
          <a:r>
            <a:rPr lang="ru-RU" sz="1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11,0 млн.рублей</a:t>
          </a:r>
          <a:endParaRPr lang="ru-RU" sz="1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296CB686-A888-4F67-AF93-CEF608B03B3C}" type="parTrans" cxnId="{BF9DFF97-0089-49C7-8289-B730D81DF720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5F656325-5A76-4F58-9EA2-09DDE4EEA44C}" type="sibTrans" cxnId="{BF9DFF97-0089-49C7-8289-B730D81DF720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E466AE6-1994-448A-A113-590BB568FEE9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  <a:alpha val="5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Содержание управления ГО ЧС 12,4 млн.рублей</a:t>
          </a:r>
          <a:endParaRPr lang="ru-RU" sz="1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D18E7CC0-3A1F-4D5B-AE49-57724A2D25F0}" type="parTrans" cxnId="{156990BC-D35C-4067-9050-0B070FDF06C1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0C7D2C98-14AE-4FED-AFDE-1E854E74BAAB}" type="sibTrans" cxnId="{156990BC-D35C-4067-9050-0B070FDF06C1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B6BFF7E-D8A2-4C3E-9FD4-10415BD0BC07}">
      <dgm:prSet phldrT="[Текст]" custT="1"/>
      <dgm:spPr>
        <a:gradFill rotWithShape="0">
          <a:gsLst>
            <a:gs pos="0">
              <a:schemeClr val="accent1">
                <a:alpha val="2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Программные мероприятия  0,3</a:t>
          </a:r>
          <a:r>
            <a: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 млн.рублей</a:t>
          </a:r>
          <a:endParaRPr lang="ru-RU" sz="2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336CCBB8-741B-4727-8A32-00C01C76A9C9}" type="parTrans" cxnId="{0CCD7332-7530-4F42-A439-5E140DF8C3A7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55088C2-B5AC-45AF-8A05-C1FE9367EFDD}" type="sibTrans" cxnId="{0CCD7332-7530-4F42-A439-5E140DF8C3A7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C06436B-D640-475D-B53A-7EC16E6DFD17}" type="pres">
      <dgm:prSet presAssocID="{0A6AE3CB-8F00-4D37-8AE9-2255C41000EF}" presName="compositeShape" presStyleCnt="0">
        <dgm:presLayoutVars>
          <dgm:chMax val="7"/>
          <dgm:dir/>
          <dgm:resizeHandles val="exact"/>
        </dgm:presLayoutVars>
      </dgm:prSet>
      <dgm:spPr/>
    </dgm:pt>
    <dgm:pt modelId="{04FCE947-294A-44D4-B364-F2547EAC24C9}" type="pres">
      <dgm:prSet presAssocID="{6E1B6777-78E4-4638-B446-2631FF465F9A}" presName="circ1" presStyleLbl="vennNode1" presStyleIdx="0" presStyleCnt="3" custLinFactNeighborX="-2735" custLinFactNeighborY="-6641"/>
      <dgm:spPr/>
      <dgm:t>
        <a:bodyPr/>
        <a:lstStyle/>
        <a:p>
          <a:endParaRPr lang="ru-RU"/>
        </a:p>
      </dgm:t>
    </dgm:pt>
    <dgm:pt modelId="{1D8B36B7-4E48-4C74-91FC-3C6E0AE17437}" type="pres">
      <dgm:prSet presAssocID="{6E1B6777-78E4-4638-B446-2631FF465F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0C752-D577-46D4-B277-77428CF13A92}" type="pres">
      <dgm:prSet presAssocID="{2E466AE6-1994-448A-A113-590BB568FEE9}" presName="circ2" presStyleLbl="vennNode1" presStyleIdx="1" presStyleCnt="3" custScaleX="110050" custLinFactNeighborX="4427" custLinFactNeighborY="-3704"/>
      <dgm:spPr/>
      <dgm:t>
        <a:bodyPr/>
        <a:lstStyle/>
        <a:p>
          <a:endParaRPr lang="ru-RU"/>
        </a:p>
      </dgm:t>
    </dgm:pt>
    <dgm:pt modelId="{67C10225-1492-4D92-B83D-F553933D924F}" type="pres">
      <dgm:prSet presAssocID="{2E466AE6-1994-448A-A113-590BB568FE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F1C38-3EDB-4B96-8355-5359DF733DCC}" type="pres">
      <dgm:prSet presAssocID="{AB6BFF7E-D8A2-4C3E-9FD4-10415BD0BC07}" presName="circ3" presStyleLbl="vennNode1" presStyleIdx="2" presStyleCnt="3" custScaleX="112355" custLinFactNeighborX="-14387" custLinFactNeighborY="-3704"/>
      <dgm:spPr/>
      <dgm:t>
        <a:bodyPr/>
        <a:lstStyle/>
        <a:p>
          <a:endParaRPr lang="ru-RU"/>
        </a:p>
      </dgm:t>
    </dgm:pt>
    <dgm:pt modelId="{39DC1BF2-B6F5-499D-82B4-31617972F880}" type="pres">
      <dgm:prSet presAssocID="{AB6BFF7E-D8A2-4C3E-9FD4-10415BD0BC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198D4-AAB9-4B17-ADB6-11B599A9E2EC}" type="presOf" srcId="{6E1B6777-78E4-4638-B446-2631FF465F9A}" destId="{04FCE947-294A-44D4-B364-F2547EAC24C9}" srcOrd="0" destOrd="0" presId="urn:microsoft.com/office/officeart/2005/8/layout/venn1"/>
    <dgm:cxn modelId="{8434F06D-9BB7-4B68-83E5-B23C105557DE}" type="presOf" srcId="{0A6AE3CB-8F00-4D37-8AE9-2255C41000EF}" destId="{2C06436B-D640-475D-B53A-7EC16E6DFD17}" srcOrd="0" destOrd="0" presId="urn:microsoft.com/office/officeart/2005/8/layout/venn1"/>
    <dgm:cxn modelId="{BF9DFF97-0089-49C7-8289-B730D81DF720}" srcId="{0A6AE3CB-8F00-4D37-8AE9-2255C41000EF}" destId="{6E1B6777-78E4-4638-B446-2631FF465F9A}" srcOrd="0" destOrd="0" parTransId="{296CB686-A888-4F67-AF93-CEF608B03B3C}" sibTransId="{5F656325-5A76-4F58-9EA2-09DDE4EEA44C}"/>
    <dgm:cxn modelId="{CCA7D359-9D5A-46E9-9939-C575C6717BC4}" type="presOf" srcId="{AB6BFF7E-D8A2-4C3E-9FD4-10415BD0BC07}" destId="{E6EF1C38-3EDB-4B96-8355-5359DF733DCC}" srcOrd="0" destOrd="0" presId="urn:microsoft.com/office/officeart/2005/8/layout/venn1"/>
    <dgm:cxn modelId="{444CB766-2790-4638-8B7D-64E46FD52010}" type="presOf" srcId="{2E466AE6-1994-448A-A113-590BB568FEE9}" destId="{67C10225-1492-4D92-B83D-F553933D924F}" srcOrd="1" destOrd="0" presId="urn:microsoft.com/office/officeart/2005/8/layout/venn1"/>
    <dgm:cxn modelId="{99F45E17-E6ED-422C-A9B5-0BA0F95AF4C8}" type="presOf" srcId="{2E466AE6-1994-448A-A113-590BB568FEE9}" destId="{EEA0C752-D577-46D4-B277-77428CF13A92}" srcOrd="0" destOrd="0" presId="urn:microsoft.com/office/officeart/2005/8/layout/venn1"/>
    <dgm:cxn modelId="{00BF1F97-8BDF-4C59-9DE1-7805E1EA81E2}" type="presOf" srcId="{AB6BFF7E-D8A2-4C3E-9FD4-10415BD0BC07}" destId="{39DC1BF2-B6F5-499D-82B4-31617972F880}" srcOrd="1" destOrd="0" presId="urn:microsoft.com/office/officeart/2005/8/layout/venn1"/>
    <dgm:cxn modelId="{156990BC-D35C-4067-9050-0B070FDF06C1}" srcId="{0A6AE3CB-8F00-4D37-8AE9-2255C41000EF}" destId="{2E466AE6-1994-448A-A113-590BB568FEE9}" srcOrd="1" destOrd="0" parTransId="{D18E7CC0-3A1F-4D5B-AE49-57724A2D25F0}" sibTransId="{0C7D2C98-14AE-4FED-AFDE-1E854E74BAAB}"/>
    <dgm:cxn modelId="{EFCC6998-79AD-4021-87B5-5E7D04AC340F}" type="presOf" srcId="{6E1B6777-78E4-4638-B446-2631FF465F9A}" destId="{1D8B36B7-4E48-4C74-91FC-3C6E0AE17437}" srcOrd="1" destOrd="0" presId="urn:microsoft.com/office/officeart/2005/8/layout/venn1"/>
    <dgm:cxn modelId="{0CCD7332-7530-4F42-A439-5E140DF8C3A7}" srcId="{0A6AE3CB-8F00-4D37-8AE9-2255C41000EF}" destId="{AB6BFF7E-D8A2-4C3E-9FD4-10415BD0BC07}" srcOrd="2" destOrd="0" parTransId="{336CCBB8-741B-4727-8A32-00C01C76A9C9}" sibTransId="{A55088C2-B5AC-45AF-8A05-C1FE9367EFDD}"/>
    <dgm:cxn modelId="{47D0F85D-ADAE-40C0-9B86-446A573EDEB2}" type="presParOf" srcId="{2C06436B-D640-475D-B53A-7EC16E6DFD17}" destId="{04FCE947-294A-44D4-B364-F2547EAC24C9}" srcOrd="0" destOrd="0" presId="urn:microsoft.com/office/officeart/2005/8/layout/venn1"/>
    <dgm:cxn modelId="{59E7B329-5A4D-49EA-904F-1D6A11F3A031}" type="presParOf" srcId="{2C06436B-D640-475D-B53A-7EC16E6DFD17}" destId="{1D8B36B7-4E48-4C74-91FC-3C6E0AE17437}" srcOrd="1" destOrd="0" presId="urn:microsoft.com/office/officeart/2005/8/layout/venn1"/>
    <dgm:cxn modelId="{4017C1DD-CEAB-4687-A7FC-617BAB201FDA}" type="presParOf" srcId="{2C06436B-D640-475D-B53A-7EC16E6DFD17}" destId="{EEA0C752-D577-46D4-B277-77428CF13A92}" srcOrd="2" destOrd="0" presId="urn:microsoft.com/office/officeart/2005/8/layout/venn1"/>
    <dgm:cxn modelId="{BCE94898-1755-453C-A443-EEBF6F564ACC}" type="presParOf" srcId="{2C06436B-D640-475D-B53A-7EC16E6DFD17}" destId="{67C10225-1492-4D92-B83D-F553933D924F}" srcOrd="3" destOrd="0" presId="urn:microsoft.com/office/officeart/2005/8/layout/venn1"/>
    <dgm:cxn modelId="{30B4CC52-0B09-4AEB-9EFA-E72C19BAA3AD}" type="presParOf" srcId="{2C06436B-D640-475D-B53A-7EC16E6DFD17}" destId="{E6EF1C38-3EDB-4B96-8355-5359DF733DCC}" srcOrd="4" destOrd="0" presId="urn:microsoft.com/office/officeart/2005/8/layout/venn1"/>
    <dgm:cxn modelId="{4C5ED6CE-272B-4670-886F-884B46B21C53}" type="presParOf" srcId="{2C06436B-D640-475D-B53A-7EC16E6DFD17}" destId="{39DC1BF2-B6F5-499D-82B4-31617972F88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6BBF8-1A1B-4E2F-9D7F-26F1A4655D3F}">
      <dsp:nvSpPr>
        <dsp:cNvPr id="0" name=""/>
        <dsp:cNvSpPr/>
      </dsp:nvSpPr>
      <dsp:spPr>
        <a:xfrm>
          <a:off x="4180454" y="0"/>
          <a:ext cx="4627368" cy="8534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Детские дошкольные учреждения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639,2 млн. рублей </a:t>
          </a:r>
          <a:endParaRPr lang="ru-RU" sz="1700" kern="1200" dirty="0">
            <a:solidFill>
              <a:srgbClr val="FF0000"/>
            </a:solidFill>
          </a:endParaRPr>
        </a:p>
      </dsp:txBody>
      <dsp:txXfrm>
        <a:off x="4222116" y="41662"/>
        <a:ext cx="4544044" cy="770116"/>
      </dsp:txXfrm>
    </dsp:sp>
    <dsp:sp modelId="{903CC202-C222-417A-B177-90BE5D245BC1}">
      <dsp:nvSpPr>
        <dsp:cNvPr id="0" name=""/>
        <dsp:cNvSpPr/>
      </dsp:nvSpPr>
      <dsp:spPr>
        <a:xfrm>
          <a:off x="4187827" y="952080"/>
          <a:ext cx="4641848" cy="7499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Общее образование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750,9 млн. рублей</a:t>
          </a:r>
          <a:endParaRPr lang="ru-RU" sz="1700" kern="1200" dirty="0">
            <a:solidFill>
              <a:srgbClr val="FF0000"/>
            </a:solidFill>
          </a:endParaRPr>
        </a:p>
      </dsp:txBody>
      <dsp:txXfrm>
        <a:off x="4224437" y="988690"/>
        <a:ext cx="4568628" cy="676742"/>
      </dsp:txXfrm>
    </dsp:sp>
    <dsp:sp modelId="{1E905C69-31F4-414B-9337-1E9631A28603}">
      <dsp:nvSpPr>
        <dsp:cNvPr id="0" name=""/>
        <dsp:cNvSpPr/>
      </dsp:nvSpPr>
      <dsp:spPr>
        <a:xfrm>
          <a:off x="4266985" y="3798183"/>
          <a:ext cx="4526709" cy="83551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Молодежная политика 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16,3 млн. рублей</a:t>
          </a:r>
          <a:endParaRPr lang="ru-RU" sz="1700" kern="1200" dirty="0">
            <a:solidFill>
              <a:srgbClr val="FF0000"/>
            </a:solidFill>
          </a:endParaRPr>
        </a:p>
      </dsp:txBody>
      <dsp:txXfrm>
        <a:off x="4307772" y="3838970"/>
        <a:ext cx="4445135" cy="753943"/>
      </dsp:txXfrm>
    </dsp:sp>
    <dsp:sp modelId="{66C058AB-FE02-4268-8F07-EA8F14225F49}">
      <dsp:nvSpPr>
        <dsp:cNvPr id="0" name=""/>
        <dsp:cNvSpPr/>
      </dsp:nvSpPr>
      <dsp:spPr>
        <a:xfrm>
          <a:off x="4265439" y="2790070"/>
          <a:ext cx="4502251" cy="8735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Прочие учреждения образования 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программные мероприятия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129,2 млн. рублей</a:t>
          </a:r>
          <a:endParaRPr lang="ru-RU" sz="1700" kern="1200" dirty="0">
            <a:solidFill>
              <a:srgbClr val="FF0000"/>
            </a:solidFill>
          </a:endParaRPr>
        </a:p>
      </dsp:txBody>
      <dsp:txXfrm>
        <a:off x="4308084" y="2832715"/>
        <a:ext cx="4416961" cy="788290"/>
      </dsp:txXfrm>
    </dsp:sp>
    <dsp:sp modelId="{EAF75BDD-733D-47F2-A2A4-0031F9F199A6}">
      <dsp:nvSpPr>
        <dsp:cNvPr id="0" name=""/>
        <dsp:cNvSpPr/>
      </dsp:nvSpPr>
      <dsp:spPr>
        <a:xfrm>
          <a:off x="4226810" y="4726532"/>
          <a:ext cx="4526709" cy="67413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Профессиональная подготовка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0,4 млн. рублей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4259719" y="4759441"/>
        <a:ext cx="4460891" cy="608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98062-8148-4BE9-99E7-0DB0D887CD15}">
      <dsp:nvSpPr>
        <dsp:cNvPr id="0" name=""/>
        <dsp:cNvSpPr/>
      </dsp:nvSpPr>
      <dsp:spPr>
        <a:xfrm>
          <a:off x="2676628" y="2096210"/>
          <a:ext cx="3577758" cy="29218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7122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60" b="1" i="0" kern="120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Расходы  на национальную экономику               в 2020 году</a:t>
          </a:r>
        </a:p>
        <a:p>
          <a:pPr lvl="0" algn="ctr" defTabSz="87122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60" b="1" i="0" kern="120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 33,0 млн. рублей</a:t>
          </a:r>
          <a:endParaRPr lang="ru-RU" sz="1960" b="1" i="0" kern="1200" cap="all" spc="0" baseline="0" dirty="0">
            <a:ln w="9000" cmpd="sng">
              <a:prstDash val="solid"/>
            </a:ln>
            <a:solidFill>
              <a:schemeClr val="bg1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reflection blurRad="12700" stA="28000" endPos="45000" dist="1000" dir="5400000" sy="-100000" algn="bl" rotWithShape="0"/>
            </a:effectLst>
          </a:endParaRPr>
        </a:p>
      </dsp:txBody>
      <dsp:txXfrm>
        <a:off x="3200579" y="2524102"/>
        <a:ext cx="2529856" cy="2066045"/>
      </dsp:txXfrm>
    </dsp:sp>
    <dsp:sp modelId="{A21492CD-2DEA-4461-8E4B-6275999EEEC4}">
      <dsp:nvSpPr>
        <dsp:cNvPr id="0" name=""/>
        <dsp:cNvSpPr/>
      </dsp:nvSpPr>
      <dsp:spPr>
        <a:xfrm rot="10857140">
          <a:off x="833951" y="3219243"/>
          <a:ext cx="1317155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9056F-555A-4FAD-9720-4F9C8B1CE4EF}">
      <dsp:nvSpPr>
        <dsp:cNvPr id="0" name=""/>
        <dsp:cNvSpPr/>
      </dsp:nvSpPr>
      <dsp:spPr>
        <a:xfrm>
          <a:off x="22522" y="2293571"/>
          <a:ext cx="2521707" cy="2421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127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93440" y="2364489"/>
        <a:ext cx="2379871" cy="2279477"/>
      </dsp:txXfrm>
    </dsp:sp>
    <dsp:sp modelId="{9C73B7D1-82F6-4FCD-837B-B5307F9A4F16}">
      <dsp:nvSpPr>
        <dsp:cNvPr id="0" name=""/>
        <dsp:cNvSpPr/>
      </dsp:nvSpPr>
      <dsp:spPr>
        <a:xfrm rot="8052097">
          <a:off x="2262406" y="5255065"/>
          <a:ext cx="1347173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61194-650C-4642-A5D0-6FAD6D61A9BE}">
      <dsp:nvSpPr>
        <dsp:cNvPr id="0" name=""/>
        <dsp:cNvSpPr/>
      </dsp:nvSpPr>
      <dsp:spPr>
        <a:xfrm>
          <a:off x="686839" y="4992095"/>
          <a:ext cx="2951666" cy="18659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27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741489" y="5046745"/>
        <a:ext cx="2842366" cy="1756604"/>
      </dsp:txXfrm>
    </dsp:sp>
    <dsp:sp modelId="{1DAD3DF3-A6A9-4862-9B90-A722B6E3A910}">
      <dsp:nvSpPr>
        <dsp:cNvPr id="0" name=""/>
        <dsp:cNvSpPr/>
      </dsp:nvSpPr>
      <dsp:spPr>
        <a:xfrm rot="13073584">
          <a:off x="2258529" y="1794774"/>
          <a:ext cx="1413675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7D7572-0993-4C74-9BF4-AD21641E1E78}">
      <dsp:nvSpPr>
        <dsp:cNvPr id="0" name=""/>
        <dsp:cNvSpPr/>
      </dsp:nvSpPr>
      <dsp:spPr>
        <a:xfrm>
          <a:off x="137497" y="714344"/>
          <a:ext cx="3024452" cy="13026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Содержание МКУ ИКЦ «Темрюкский» – 4,2 млн.рублей</a:t>
          </a:r>
          <a:endParaRPr lang="ru-RU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175649" y="752496"/>
        <a:ext cx="2948148" cy="1226296"/>
      </dsp:txXfrm>
    </dsp:sp>
    <dsp:sp modelId="{BAB2CBF2-C2F5-4374-BD1B-11B5B63C0369}">
      <dsp:nvSpPr>
        <dsp:cNvPr id="0" name=""/>
        <dsp:cNvSpPr/>
      </dsp:nvSpPr>
      <dsp:spPr>
        <a:xfrm rot="16253108">
          <a:off x="3847320" y="1233886"/>
          <a:ext cx="124651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85997-64D2-41D0-94E2-7C2493BC35EA}">
      <dsp:nvSpPr>
        <dsp:cNvPr id="0" name=""/>
        <dsp:cNvSpPr/>
      </dsp:nvSpPr>
      <dsp:spPr>
        <a:xfrm>
          <a:off x="3715229" y="142838"/>
          <a:ext cx="1586448" cy="126915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Программные мероприятия – 16,4 млн.рублей</a:t>
          </a: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752401" y="180010"/>
        <a:ext cx="1512104" cy="1194814"/>
      </dsp:txXfrm>
    </dsp:sp>
    <dsp:sp modelId="{EB713533-6A32-4A5F-8517-490E1C13A075}">
      <dsp:nvSpPr>
        <dsp:cNvPr id="0" name=""/>
        <dsp:cNvSpPr/>
      </dsp:nvSpPr>
      <dsp:spPr>
        <a:xfrm rot="2750497">
          <a:off x="5658264" y="5598439"/>
          <a:ext cx="1639114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70E7B1-3B00-41CC-A87C-D9F971623DE0}">
      <dsp:nvSpPr>
        <dsp:cNvPr id="0" name=""/>
        <dsp:cNvSpPr/>
      </dsp:nvSpPr>
      <dsp:spPr>
        <a:xfrm>
          <a:off x="5330313" y="5034330"/>
          <a:ext cx="2910117" cy="1823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27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383726" y="5087743"/>
        <a:ext cx="2803291" cy="1716840"/>
      </dsp:txXfrm>
    </dsp:sp>
    <dsp:sp modelId="{B207CBE2-C08B-4302-9A9C-824268D79A59}">
      <dsp:nvSpPr>
        <dsp:cNvPr id="0" name=""/>
        <dsp:cNvSpPr/>
      </dsp:nvSpPr>
      <dsp:spPr>
        <a:xfrm rot="19358218">
          <a:off x="5265388" y="1848579"/>
          <a:ext cx="1366611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1CDA0B-7DCB-46E8-8076-F94118870FA9}">
      <dsp:nvSpPr>
        <dsp:cNvPr id="0" name=""/>
        <dsp:cNvSpPr/>
      </dsp:nvSpPr>
      <dsp:spPr>
        <a:xfrm>
          <a:off x="5638240" y="785798"/>
          <a:ext cx="3340806" cy="120097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Содержание МКУ «Архитектурный центр» -    12,4 млн.рублей </a:t>
          </a:r>
        </a:p>
      </dsp:txBody>
      <dsp:txXfrm>
        <a:off x="5673415" y="820973"/>
        <a:ext cx="3270456" cy="1130629"/>
      </dsp:txXfrm>
    </dsp:sp>
    <dsp:sp modelId="{C8FC9734-98E0-4C1B-BA1E-886501D24F04}">
      <dsp:nvSpPr>
        <dsp:cNvPr id="0" name=""/>
        <dsp:cNvSpPr/>
      </dsp:nvSpPr>
      <dsp:spPr>
        <a:xfrm rot="23834">
          <a:off x="6997768" y="3219745"/>
          <a:ext cx="1461700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E6C2E-B9B3-4211-976E-480B48D266B1}">
      <dsp:nvSpPr>
        <dsp:cNvPr id="0" name=""/>
        <dsp:cNvSpPr/>
      </dsp:nvSpPr>
      <dsp:spPr>
        <a:xfrm>
          <a:off x="6495490" y="2285994"/>
          <a:ext cx="2611135" cy="2588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27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6571305" y="2361809"/>
        <a:ext cx="2459505" cy="2436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A31C9-987F-4E1D-AB5E-1ADC2040E69F}">
      <dsp:nvSpPr>
        <dsp:cNvPr id="0" name=""/>
        <dsp:cNvSpPr/>
      </dsp:nvSpPr>
      <dsp:spPr>
        <a:xfrm>
          <a:off x="0" y="60972"/>
          <a:ext cx="8229599" cy="7034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«Развитие экономики» – 692,0 тыс.рублей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40" y="95312"/>
        <a:ext cx="8160919" cy="634782"/>
      </dsp:txXfrm>
    </dsp:sp>
    <dsp:sp modelId="{FF837927-CC05-48D2-90A5-DFE7BB1E1E9E}">
      <dsp:nvSpPr>
        <dsp:cNvPr id="0" name=""/>
        <dsp:cNvSpPr/>
      </dsp:nvSpPr>
      <dsp:spPr>
        <a:xfrm>
          <a:off x="0" y="810515"/>
          <a:ext cx="8229599" cy="703462"/>
        </a:xfrm>
        <a:prstGeom prst="roundRect">
          <a:avLst/>
        </a:prstGeom>
        <a:solidFill>
          <a:schemeClr val="accent3">
            <a:hueOff val="660788"/>
            <a:satOff val="-3542"/>
            <a:lumOff val="-4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«Поддержка малого и среднего предпринимательства в муниципальном образовании Темрюкский район» – 155,0 тыс. 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40" y="844855"/>
        <a:ext cx="8160919" cy="634782"/>
      </dsp:txXfrm>
    </dsp:sp>
    <dsp:sp modelId="{2F8A64A1-859A-483D-9097-302F8E6B8A4F}">
      <dsp:nvSpPr>
        <dsp:cNvPr id="0" name=""/>
        <dsp:cNvSpPr/>
      </dsp:nvSpPr>
      <dsp:spPr>
        <a:xfrm>
          <a:off x="0" y="1560057"/>
          <a:ext cx="8229599" cy="703462"/>
        </a:xfrm>
        <a:prstGeom prst="roundRect">
          <a:avLst/>
        </a:prstGeom>
        <a:solidFill>
          <a:schemeClr val="accent3">
            <a:hueOff val="1321576"/>
            <a:satOff val="-7085"/>
            <a:lumOff val="-9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«Развитие санаторно-курортного и туристического комплекса муниципального образования Темрюкский район» – 625,2 тыс. 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40" y="1594397"/>
        <a:ext cx="8160919" cy="634782"/>
      </dsp:txXfrm>
    </dsp:sp>
    <dsp:sp modelId="{BABAC1ED-4D82-4500-BE7B-C09CB67C4651}">
      <dsp:nvSpPr>
        <dsp:cNvPr id="0" name=""/>
        <dsp:cNvSpPr/>
      </dsp:nvSpPr>
      <dsp:spPr>
        <a:xfrm>
          <a:off x="0" y="2250295"/>
          <a:ext cx="8229599" cy="703462"/>
        </a:xfrm>
        <a:prstGeom prst="roundRect">
          <a:avLst/>
        </a:prstGeom>
        <a:solidFill>
          <a:schemeClr val="accent3">
            <a:hueOff val="1982364"/>
            <a:satOff val="-10627"/>
            <a:lumOff val="-14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«Качество» – 155,0 тыс.рублей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40" y="2284635"/>
        <a:ext cx="8160919" cy="634782"/>
      </dsp:txXfrm>
    </dsp:sp>
    <dsp:sp modelId="{E12C2844-8368-4BE3-97DC-DFB8B36041F8}">
      <dsp:nvSpPr>
        <dsp:cNvPr id="0" name=""/>
        <dsp:cNvSpPr/>
      </dsp:nvSpPr>
      <dsp:spPr>
        <a:xfrm>
          <a:off x="0" y="3059142"/>
          <a:ext cx="8229599" cy="703462"/>
        </a:xfrm>
        <a:prstGeom prst="roundRect">
          <a:avLst/>
        </a:prstGeom>
        <a:solidFill>
          <a:schemeClr val="accent3">
            <a:hueOff val="2643152"/>
            <a:satOff val="-14169"/>
            <a:lumOff val="-19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«Перспективное развитие наружной рекламы на территории муниципального образования Темрюкский район» – 450,0 тыс.рублей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40" y="3093482"/>
        <a:ext cx="8160919" cy="634782"/>
      </dsp:txXfrm>
    </dsp:sp>
    <dsp:sp modelId="{4F0E0805-279B-4CBE-9E1D-485CC231B04F}">
      <dsp:nvSpPr>
        <dsp:cNvPr id="0" name=""/>
        <dsp:cNvSpPr/>
      </dsp:nvSpPr>
      <dsp:spPr>
        <a:xfrm>
          <a:off x="0" y="3808685"/>
          <a:ext cx="8229599" cy="703462"/>
        </a:xfrm>
        <a:prstGeom prst="roundRect">
          <a:avLst/>
        </a:prstGeom>
        <a:solidFill>
          <a:schemeClr val="accent3">
            <a:hueOff val="3303940"/>
            <a:satOff val="-17711"/>
            <a:lumOff val="-23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«Комплексное развитие Темрюкского района в сфере  дорожного хозяйства» –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1,0 млн.рублей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40" y="3843025"/>
        <a:ext cx="8160919" cy="634782"/>
      </dsp:txXfrm>
    </dsp:sp>
    <dsp:sp modelId="{1E5A792F-8029-4C5B-99BE-FFFCC2BD494D}">
      <dsp:nvSpPr>
        <dsp:cNvPr id="0" name=""/>
        <dsp:cNvSpPr/>
      </dsp:nvSpPr>
      <dsp:spPr>
        <a:xfrm>
          <a:off x="0" y="4558228"/>
          <a:ext cx="8229599" cy="703462"/>
        </a:xfrm>
        <a:prstGeom prst="roundRect">
          <a:avLst/>
        </a:prstGeom>
        <a:solidFill>
          <a:schemeClr val="accent3">
            <a:hueOff val="3964728"/>
            <a:satOff val="-21254"/>
            <a:lumOff val="-28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«Развитие сельского хозяйства в Темрюкском районе» –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13,3 млн.рублей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40" y="4592568"/>
        <a:ext cx="8160919" cy="634782"/>
      </dsp:txXfrm>
    </dsp:sp>
    <dsp:sp modelId="{2E676752-2B48-4AC2-986D-0EA4E0A57045}">
      <dsp:nvSpPr>
        <dsp:cNvPr id="0" name=""/>
        <dsp:cNvSpPr/>
      </dsp:nvSpPr>
      <dsp:spPr>
        <a:xfrm>
          <a:off x="0" y="5307770"/>
          <a:ext cx="8229599" cy="703462"/>
        </a:xfrm>
        <a:prstGeom prst="round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«Создание и ведение информационной системы обеспечения градостроительной деятельности муниципального образования Темрюкский район» – 4,0 тыс. 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40" y="5342110"/>
        <a:ext cx="8160919" cy="634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CE947-294A-44D4-B364-F2547EAC24C9}">
      <dsp:nvSpPr>
        <dsp:cNvPr id="0" name=""/>
        <dsp:cNvSpPr/>
      </dsp:nvSpPr>
      <dsp:spPr>
        <a:xfrm>
          <a:off x="1757664" y="0"/>
          <a:ext cx="2633672" cy="2633672"/>
        </a:xfrm>
        <a:prstGeom prst="ellipse">
          <a:avLst/>
        </a:prstGeom>
        <a:gradFill rotWithShape="0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Аварийно-спасательный отряд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11,0 млн.рублей</a:t>
          </a:r>
          <a:endParaRPr lang="ru-RU" sz="18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sp:txBody>
      <dsp:txXfrm>
        <a:off x="2108820" y="460892"/>
        <a:ext cx="1931359" cy="1185152"/>
      </dsp:txXfrm>
    </dsp:sp>
    <dsp:sp modelId="{EEA0C752-D577-46D4-B277-77428CF13A92}">
      <dsp:nvSpPr>
        <dsp:cNvPr id="0" name=""/>
        <dsp:cNvSpPr/>
      </dsp:nvSpPr>
      <dsp:spPr>
        <a:xfrm>
          <a:off x="2764262" y="1603362"/>
          <a:ext cx="2898356" cy="2633672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  <a:alpha val="5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Содержание управления ГО ЧС 12,4 млн.рублей</a:t>
          </a:r>
          <a:endParaRPr lang="ru-RU" sz="18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sp:txBody>
      <dsp:txXfrm>
        <a:off x="3650676" y="2283727"/>
        <a:ext cx="1739013" cy="1448519"/>
      </dsp:txXfrm>
    </dsp:sp>
    <dsp:sp modelId="{E6EF1C38-3EDB-4B96-8355-5359DF733DCC}">
      <dsp:nvSpPr>
        <dsp:cNvPr id="0" name=""/>
        <dsp:cNvSpPr/>
      </dsp:nvSpPr>
      <dsp:spPr>
        <a:xfrm>
          <a:off x="337776" y="1603362"/>
          <a:ext cx="2959062" cy="2633672"/>
        </a:xfrm>
        <a:prstGeom prst="ellipse">
          <a:avLst/>
        </a:prstGeom>
        <a:gradFill rotWithShape="0">
          <a:gsLst>
            <a:gs pos="0">
              <a:schemeClr val="accent1">
                <a:alpha val="2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Программные мероприятия  0,3</a:t>
          </a:r>
          <a:r>
            <a:rPr lang="ru-RU" sz="2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 млн.рублей</a:t>
          </a:r>
          <a:endParaRPr lang="ru-RU" sz="2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sp:txBody>
      <dsp:txXfrm>
        <a:off x="616422" y="2283727"/>
        <a:ext cx="1775437" cy="1448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4273720" cy="3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t" anchorCtr="0" compatLnSpc="1">
            <a:prstTxWarp prst="textNoShape">
              <a:avLst/>
            </a:prstTxWarp>
          </a:bodyPr>
          <a:lstStyle>
            <a:lvl1pPr defTabSz="90701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7871" y="3"/>
            <a:ext cx="4276875" cy="3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t" anchorCtr="0" compatLnSpc="1">
            <a:prstTxWarp prst="textNoShape">
              <a:avLst/>
            </a:prstTxWarp>
          </a:bodyPr>
          <a:lstStyle>
            <a:lvl1pPr algn="r" defTabSz="90701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397567"/>
            <a:ext cx="4273720" cy="3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b" anchorCtr="0" compatLnSpc="1">
            <a:prstTxWarp prst="textNoShape">
              <a:avLst/>
            </a:prstTxWarp>
          </a:bodyPr>
          <a:lstStyle>
            <a:lvl1pPr defTabSz="90701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7871" y="6397567"/>
            <a:ext cx="4276875" cy="3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b" anchorCtr="0" compatLnSpc="1">
            <a:prstTxWarp prst="textNoShape">
              <a:avLst/>
            </a:prstTxWarp>
          </a:bodyPr>
          <a:lstStyle>
            <a:lvl1pPr algn="r" defTabSz="907014">
              <a:defRPr sz="1200">
                <a:latin typeface="Arial" charset="0"/>
              </a:defRPr>
            </a:lvl1pPr>
          </a:lstStyle>
          <a:p>
            <a:pPr>
              <a:defRPr/>
            </a:pPr>
            <a:fld id="{6B6B56E2-54B1-4BFD-A48A-D55B1145E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4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4273720" cy="3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t" anchorCtr="0" compatLnSpc="1">
            <a:prstTxWarp prst="textNoShape">
              <a:avLst/>
            </a:prstTxWarp>
          </a:bodyPr>
          <a:lstStyle>
            <a:lvl1pPr defTabSz="90701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7871" y="3"/>
            <a:ext cx="4276875" cy="3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t" anchorCtr="0" compatLnSpc="1">
            <a:prstTxWarp prst="textNoShape">
              <a:avLst/>
            </a:prstTxWarp>
          </a:bodyPr>
          <a:lstStyle>
            <a:lvl1pPr algn="r" defTabSz="90701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0262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003" y="3199575"/>
            <a:ext cx="7894312" cy="303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397567"/>
            <a:ext cx="4273720" cy="3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b" anchorCtr="0" compatLnSpc="1">
            <a:prstTxWarp prst="textNoShape">
              <a:avLst/>
            </a:prstTxWarp>
          </a:bodyPr>
          <a:lstStyle>
            <a:lvl1pPr defTabSz="90701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7871" y="6397567"/>
            <a:ext cx="4276875" cy="3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b" anchorCtr="0" compatLnSpc="1">
            <a:prstTxWarp prst="textNoShape">
              <a:avLst/>
            </a:prstTxWarp>
          </a:bodyPr>
          <a:lstStyle>
            <a:lvl1pPr algn="r" defTabSz="907014">
              <a:defRPr sz="1200">
                <a:latin typeface="Arial" charset="0"/>
              </a:defRPr>
            </a:lvl1pPr>
          </a:lstStyle>
          <a:p>
            <a:pPr>
              <a:defRPr/>
            </a:pPr>
            <a:fld id="{7FD645C5-F9A7-43A9-836E-B1770665D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083227" y="512199"/>
            <a:ext cx="3699865" cy="25259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854" tIns="45427" rIns="90854" bIns="45427" anchor="ctr"/>
          <a:lstStyle/>
          <a:p>
            <a:endParaRPr lang="ru-RU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986635" y="3199487"/>
            <a:ext cx="7890765" cy="3031094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7378" indent="-283607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4428" indent="-226886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8198" indent="-226886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1969" indent="-226886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740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9511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3281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57052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DA7795-EF5B-44F7-A951-C136DCF79FA6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5587871" y="6397567"/>
            <a:ext cx="4276875" cy="33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3" rIns="90743" bIns="45373" anchor="b"/>
          <a:lstStyle>
            <a:lvl1pPr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871E545-F039-4FE8-B682-2D5349261B91}" type="slidenum">
              <a:rPr lang="ru-RU" sz="1200">
                <a:solidFill>
                  <a:prstClr val="black"/>
                </a:solidFill>
                <a:latin typeface="Arial" charset="0"/>
              </a:rPr>
              <a:pPr algn="r" eaLnBrk="1" hangingPunct="1"/>
              <a:t>6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7378" indent="-283607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4428" indent="-226886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8198" indent="-226886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1969" indent="-226886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740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9511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3281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57052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0352F5-1FFD-4D87-9D05-6B2C0A44A97F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083227" y="512199"/>
            <a:ext cx="3699865" cy="25259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854" tIns="45427" rIns="90854" bIns="4542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986635" y="3199487"/>
            <a:ext cx="7890765" cy="3031094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7378" indent="-283607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4428" indent="-226886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8198" indent="-226886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1969" indent="-226886" defTabSz="90596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740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9511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3281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57052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3A30C-A970-4C28-AD3E-AFA39439B909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645C5-F9A7-43A9-836E-B1770665DBA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5333-1322-44E2-B796-332D62042E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0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4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4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1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0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6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5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5333-1322-44E2-B796-332D62042E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31F2-4C6B-4130-BB63-929681CCEB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2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9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4.xml"/><Relationship Id="rId5" Type="http://schemas.openxmlformats.org/officeDocument/2006/relationships/image" Target="../media/image31.jpeg"/><Relationship Id="rId10" Type="http://schemas.microsoft.com/office/2007/relationships/diagramDrawing" Target="../diagrams/drawing4.xml"/><Relationship Id="rId4" Type="http://schemas.openxmlformats.org/officeDocument/2006/relationships/image" Target="../media/image30.jpeg"/><Relationship Id="rId9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СЛАЙДЫ\! для работы\администрация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0"/>
            <a:ext cx="8143932" cy="5357827"/>
          </a:xfrm>
          <a:prstGeom prst="rect">
            <a:avLst/>
          </a:prstGeom>
          <a:noFill/>
          <a:effectLst>
            <a:glow>
              <a:schemeClr val="accent1"/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250" y="2819400"/>
            <a:ext cx="8156575" cy="2016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6000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600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15312" y="845423"/>
            <a:ext cx="8749176" cy="50783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D6A3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 </a:t>
            </a:r>
          </a:p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EEB5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муниципального образования Темрюкский район</a:t>
            </a:r>
          </a:p>
          <a:p>
            <a:pPr algn="ctr" eaLnBrk="1" hangingPunct="1">
              <a:defRPr/>
            </a:pPr>
            <a:r>
              <a:rPr lang="ru-RU" sz="4800" b="1" dirty="0" smtClean="0">
                <a:ln w="11430"/>
                <a:solidFill>
                  <a:srgbClr val="EEB5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2020 год</a:t>
            </a:r>
          </a:p>
          <a:p>
            <a:pPr algn="ctr" eaLnBrk="1" hangingPunct="1">
              <a:defRPr/>
            </a:pPr>
            <a:r>
              <a:rPr lang="ru-RU" sz="4400" b="1" dirty="0">
                <a:ln w="11430"/>
                <a:solidFill>
                  <a:srgbClr val="EEB5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4400" b="1" dirty="0" smtClean="0">
                <a:ln w="11430"/>
                <a:solidFill>
                  <a:srgbClr val="EEB5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плановый период</a:t>
            </a:r>
          </a:p>
          <a:p>
            <a:pPr algn="ctr" eaLnBrk="1" hangingPunct="1">
              <a:defRPr/>
            </a:pPr>
            <a:r>
              <a:rPr lang="ru-RU" sz="4800" b="1" dirty="0" smtClean="0">
                <a:ln w="11430"/>
                <a:solidFill>
                  <a:srgbClr val="EEB5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 и 2022 годов</a:t>
            </a:r>
            <a:endParaRPr lang="ru-RU" sz="4800" b="1" dirty="0" smtClean="0">
              <a:solidFill>
                <a:srgbClr val="FFFFCC"/>
              </a:solidFill>
            </a:endParaRPr>
          </a:p>
          <a:p>
            <a:pPr algn="ctr"/>
            <a:endParaRPr lang="ru-RU" b="1" dirty="0" smtClean="0">
              <a:solidFill>
                <a:srgbClr val="0033CC"/>
              </a:solidFill>
            </a:endParaRPr>
          </a:p>
          <a:p>
            <a:pPr algn="ctr"/>
            <a:endParaRPr lang="ru-RU" sz="2800" b="1" dirty="0" smtClean="0">
              <a:ln w="11430"/>
              <a:solidFill>
                <a:srgbClr val="FFC000"/>
              </a:solidFill>
              <a:effectLst>
                <a:glow>
                  <a:schemeClr val="accent5">
                    <a:satMod val="175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0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93701"/>
              </p:ext>
            </p:extLst>
          </p:nvPr>
        </p:nvGraphicFramePr>
        <p:xfrm>
          <a:off x="500034" y="1714488"/>
          <a:ext cx="814393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85918" y="142852"/>
            <a:ext cx="5786437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районного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в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году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социальную сферу,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87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на образование в 2020 году планируются</a:t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объеме 1701,8 млн.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835095"/>
              </p:ext>
            </p:extLst>
          </p:nvPr>
        </p:nvGraphicFramePr>
        <p:xfrm>
          <a:off x="142844" y="1142984"/>
          <a:ext cx="8829676" cy="540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338474" y="2859103"/>
            <a:ext cx="4641848" cy="971256"/>
            <a:chOff x="4187827" y="71432"/>
            <a:chExt cx="4641848" cy="1001511"/>
          </a:xfrm>
          <a:scene3d>
            <a:camera prst="orthographicFront"/>
            <a:lightRig rig="chilly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187827" y="71432"/>
              <a:ext cx="4641848" cy="1001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236717" y="120322"/>
              <a:ext cx="4544068" cy="9037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b="1" dirty="0" smtClean="0">
                  <a:ln w="1905"/>
                  <a:gradFill>
                    <a:gsLst>
                      <a:gs pos="0">
                        <a:srgbClr val="F14124">
                          <a:shade val="20000"/>
                          <a:satMod val="200000"/>
                        </a:srgbClr>
                      </a:gs>
                      <a:gs pos="78000">
                        <a:srgbClr val="F14124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14124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Учреждения дополнительного образования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165,8 млн. рублей</a:t>
              </a:r>
              <a:endParaRPr lang="ru-RU" sz="17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 descr="C:\Users\Lebedeva\Desktop\Фото НА КРАЙ\ОБЪЕКТИВ\P16901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" y="3982209"/>
            <a:ext cx="4178186" cy="28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bedeva\Desktop\Фото НА КРАЙ\ОПАРА\турситы   1\IMG_27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8" y="1268760"/>
            <a:ext cx="4186946" cy="28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  <a:buNone/>
            </a:pP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культуру в 2020 году предусматриваются расходы в объеме  </a:t>
            </a:r>
            <a:b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59,2 млн. рублей</a:t>
            </a:r>
            <a:r>
              <a:rPr lang="ru-RU" sz="1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929190" y="1000108"/>
            <a:ext cx="3714776" cy="1500198"/>
            <a:chOff x="5214941" y="1785931"/>
            <a:chExt cx="3012281" cy="1506140"/>
          </a:xfr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chilly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214941" y="1785931"/>
              <a:ext cx="3012281" cy="150614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259054" y="1830044"/>
              <a:ext cx="2924055" cy="141791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844550">
                <a:lnSpc>
                  <a:spcPct val="90000"/>
                </a:lnSpc>
                <a:spcAft>
                  <a:spcPts val="0"/>
                </a:spcAft>
              </a:pPr>
              <a:r>
                <a:rPr lang="ru-RU" sz="1900" b="1" dirty="0" smtClean="0">
                  <a:ln w="11430">
                    <a:solidFill>
                      <a:srgbClr val="C00000"/>
                    </a:solidFill>
                  </a:ln>
                  <a:solidFill>
                    <a:srgbClr val="4E67C8">
                      <a:lumMod val="75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Организация библиотечного обслуживания</a:t>
              </a:r>
            </a:p>
            <a:p>
              <a:pPr algn="ctr" defTabSz="844550">
                <a:lnSpc>
                  <a:spcPct val="90000"/>
                </a:lnSpc>
                <a:spcAft>
                  <a:spcPts val="0"/>
                </a:spcAft>
              </a:pPr>
              <a:r>
                <a:rPr lang="ru-RU" sz="1900" b="1" dirty="0" smtClean="0">
                  <a:ln w="11430">
                    <a:solidFill>
                      <a:srgbClr val="C00000"/>
                    </a:solidFill>
                  </a:ln>
                  <a:solidFill>
                    <a:srgbClr val="4E67C8">
                      <a:lumMod val="75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9,8 млн. рублей</a:t>
              </a:r>
              <a:endParaRPr lang="ru-RU" sz="1900" b="1" dirty="0">
                <a:ln w="11430">
                  <a:solidFill>
                    <a:srgbClr val="C00000"/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42910" y="928670"/>
            <a:ext cx="3714776" cy="1546177"/>
            <a:chOff x="5214941" y="285727"/>
            <a:chExt cx="3012281" cy="1506140"/>
          </a:xfr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chilly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214941" y="285727"/>
              <a:ext cx="3012281" cy="150614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348821" y="335076"/>
              <a:ext cx="2767377" cy="13801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844550">
                <a:lnSpc>
                  <a:spcPct val="90000"/>
                </a:lnSpc>
                <a:spcAft>
                  <a:spcPts val="0"/>
                </a:spcAft>
              </a:pPr>
              <a:r>
                <a:rPr lang="ru-RU" sz="1900" dirty="0" smtClean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4E67C8">
                      <a:lumMod val="7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Обеспечение деятельности Районного дома культуры</a:t>
              </a:r>
            </a:p>
            <a:p>
              <a:pPr algn="ctr" defTabSz="844550">
                <a:lnSpc>
                  <a:spcPct val="90000"/>
                </a:lnSpc>
                <a:spcAft>
                  <a:spcPts val="0"/>
                </a:spcAft>
              </a:pPr>
              <a:r>
                <a:rPr lang="ru-RU" sz="1900" dirty="0" smtClean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4E67C8">
                      <a:lumMod val="7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30,5 млн. рублей</a:t>
              </a:r>
              <a:endParaRPr lang="ru-RU" sz="19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4E67C8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929190" y="2500306"/>
            <a:ext cx="3714776" cy="1571636"/>
            <a:chOff x="5214941" y="4929202"/>
            <a:chExt cx="3012281" cy="1506140"/>
          </a:xfr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chilly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214941" y="4929202"/>
              <a:ext cx="3012281" cy="150614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259054" y="4973315"/>
              <a:ext cx="2924055" cy="141791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 defTabSz="844550">
                <a:lnSpc>
                  <a:spcPct val="90000"/>
                </a:lnSpc>
                <a:spcAft>
                  <a:spcPts val="0"/>
                </a:spcAft>
              </a:pPr>
              <a:r>
                <a:rPr lang="ru-RU" sz="1900" b="1" dirty="0" smtClean="0">
                  <a:ln w="11430">
                    <a:solidFill>
                      <a:srgbClr val="C00000"/>
                    </a:solidFill>
                  </a:ln>
                  <a:solidFill>
                    <a:srgbClr val="4E67C8">
                      <a:lumMod val="75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Организационное обеспечение в области культуры </a:t>
              </a:r>
            </a:p>
            <a:p>
              <a:pPr algn="ctr" defTabSz="844550">
                <a:lnSpc>
                  <a:spcPct val="90000"/>
                </a:lnSpc>
                <a:spcAft>
                  <a:spcPts val="0"/>
                </a:spcAft>
              </a:pPr>
              <a:r>
                <a:rPr lang="ru-RU" sz="1900" b="1" dirty="0" smtClean="0">
                  <a:ln w="11430">
                    <a:solidFill>
                      <a:srgbClr val="C00000"/>
                    </a:solidFill>
                  </a:ln>
                  <a:solidFill>
                    <a:srgbClr val="4E67C8">
                      <a:lumMod val="75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7,8 млн. рублей</a:t>
              </a:r>
              <a:endParaRPr lang="ru-RU" sz="1900" b="1" dirty="0">
                <a:ln w="11430">
                  <a:solidFill>
                    <a:srgbClr val="C00000"/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26" name="Picture 2" descr="C:\Users\Lebedeva.FU42\Desktop\!!!!!!!!!!!!!!!!!!!!!!!!!!!!!\IMG_9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7200" y="-7552765"/>
            <a:ext cx="3600000" cy="2400000"/>
          </a:xfrm>
          <a:prstGeom prst="rect">
            <a:avLst/>
          </a:prstGeom>
          <a:noFill/>
        </p:spPr>
      </p:pic>
      <p:pic>
        <p:nvPicPr>
          <p:cNvPr id="1028" name="Picture 4" descr="C:\Users\Lebedeva.FU42\Desktop\970e40340ef1a89e057212c8c971ebf4.JPG"/>
          <p:cNvPicPr>
            <a:picLocks noChangeAspect="1" noChangeArrowheads="1"/>
          </p:cNvPicPr>
          <p:nvPr/>
        </p:nvPicPr>
        <p:blipFill>
          <a:blip r:embed="rId3"/>
          <a:srcRect l="2568" t="21872" r="21054"/>
          <a:stretch>
            <a:fillRect/>
          </a:stretch>
        </p:blipFill>
        <p:spPr bwMode="auto">
          <a:xfrm>
            <a:off x="3071802" y="4214819"/>
            <a:ext cx="3997909" cy="2643182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642910" y="2500306"/>
            <a:ext cx="3714776" cy="1571636"/>
            <a:chOff x="5214941" y="4929202"/>
            <a:chExt cx="3012281" cy="1506140"/>
          </a:xfr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chilly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214941" y="4929202"/>
              <a:ext cx="3012281" cy="150614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259054" y="4973315"/>
              <a:ext cx="2924055" cy="141791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 defTabSz="844550">
                <a:lnSpc>
                  <a:spcPct val="90000"/>
                </a:lnSpc>
                <a:spcAft>
                  <a:spcPts val="0"/>
                </a:spcAft>
              </a:pPr>
              <a:r>
                <a:rPr lang="ru-RU" sz="1900" b="1" dirty="0" smtClean="0">
                  <a:ln w="11430">
                    <a:solidFill>
                      <a:srgbClr val="C00000"/>
                    </a:solidFill>
                  </a:ln>
                  <a:solidFill>
                    <a:srgbClr val="4E67C8">
                      <a:lumMod val="75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На реализацию </a:t>
              </a:r>
            </a:p>
            <a:p>
              <a:pPr algn="ctr" defTabSz="844550">
                <a:lnSpc>
                  <a:spcPct val="90000"/>
                </a:lnSpc>
                <a:spcAft>
                  <a:spcPts val="0"/>
                </a:spcAft>
              </a:pPr>
              <a:r>
                <a:rPr lang="ru-RU" sz="1900" b="1" dirty="0" smtClean="0">
                  <a:ln w="11430">
                    <a:solidFill>
                      <a:srgbClr val="C00000"/>
                    </a:solidFill>
                  </a:ln>
                  <a:solidFill>
                    <a:srgbClr val="4E67C8">
                      <a:lumMod val="75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программных мероприятий предусмотрено </a:t>
              </a:r>
            </a:p>
            <a:p>
              <a:pPr algn="ctr" defTabSz="844550">
                <a:lnSpc>
                  <a:spcPct val="90000"/>
                </a:lnSpc>
                <a:spcAft>
                  <a:spcPts val="0"/>
                </a:spcAft>
              </a:pPr>
              <a:r>
                <a:rPr lang="ru-RU" sz="1900" b="1" dirty="0" smtClean="0">
                  <a:ln w="11430">
                    <a:solidFill>
                      <a:srgbClr val="C00000"/>
                    </a:solidFill>
                  </a:ln>
                  <a:solidFill>
                    <a:srgbClr val="4E67C8">
                      <a:lumMod val="75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11,1 млн.рублей</a:t>
              </a:r>
              <a:endParaRPr lang="ru-RU" sz="1900" b="1" dirty="0">
                <a:ln w="11430">
                  <a:solidFill>
                    <a:srgbClr val="C00000"/>
                  </a:solidFill>
                </a:ln>
                <a:solidFill>
                  <a:srgbClr val="4E67C8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 descr="C:\Users\Lebedeva\Desktop\Фото НА КРАЙ\ОПАРА\библиоте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" y="4214818"/>
            <a:ext cx="3524241" cy="264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ebedeva\Desktop\ff7c1852a31b81db7b991bcc9ae01f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33111"/>
            <a:ext cx="3275856" cy="26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2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социальную политику в 2020 году планируется </a:t>
            </a:r>
            <a:br>
              <a:rPr lang="ru-RU" sz="2400" b="1" i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i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197,0 млн. рублей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P1670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6322"/>
            <a:ext cx="2643174" cy="207167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9512" y="1236948"/>
            <a:ext cx="8964488" cy="3549375"/>
            <a:chOff x="0" y="638321"/>
            <a:chExt cx="6500858" cy="16242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781967"/>
              <a:ext cx="6500858" cy="148057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2276" y="638321"/>
              <a:ext cx="6356306" cy="1551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endParaRPr lang="ru-RU" sz="1800" b="1" dirty="0" smtClean="0">
                <a:solidFill>
                  <a:srgbClr val="212745">
                    <a:lumMod val="60000"/>
                    <a:lumOff val="40000"/>
                  </a:srgbClr>
                </a:solidFill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endParaRPr lang="ru-RU" sz="1800" b="1" dirty="0" smtClean="0">
                <a:solidFill>
                  <a:srgbClr val="212745">
                    <a:lumMod val="60000"/>
                    <a:lumOff val="40000"/>
                  </a:srgbClr>
                </a:solidFill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800" b="1" dirty="0" smtClean="0">
                  <a:solidFill>
                    <a:srgbClr val="212745">
                      <a:lumMod val="60000"/>
                      <a:lumOff val="40000"/>
                    </a:srgbClr>
                  </a:solidFill>
                </a:rPr>
                <a:t>   В том числе: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212745">
                      <a:lumMod val="60000"/>
                      <a:lumOff val="40000"/>
                    </a:srgbClr>
                  </a:solidFill>
                </a:rPr>
                <a:t>1) обеспечение выплат социально-ориентированным некоммерческим организациям  - 11,7 млн. рублей;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212745">
                      <a:lumMod val="60000"/>
                      <a:lumOff val="40000"/>
                    </a:srgbClr>
                  </a:solidFill>
                </a:rPr>
                <a:t>2) доплаты к пенсии муниципальным служащим и выплаты почетным гражданам  - 6,9 млн. рублей;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212745">
                      <a:lumMod val="60000"/>
                      <a:lumOff val="40000"/>
                    </a:srgbClr>
                  </a:solidFill>
                </a:rPr>
                <a:t>3) выплаты стипендий студентам, заключившим договор о целевом обучении  - 0,3 млн.рублей;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212745">
                      <a:lumMod val="60000"/>
                      <a:lumOff val="40000"/>
                    </a:srgbClr>
                  </a:solidFill>
                </a:rPr>
                <a:t>4) обеспечение жильем молодых семей – 3,5 млн. рублей;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212745">
                      <a:lumMod val="60000"/>
                      <a:lumOff val="40000"/>
                    </a:srgbClr>
                  </a:solidFill>
                </a:rPr>
                <a:t>5) приобретение 38-и квартир для детей-сирот – 58,8 млн. рублей;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>
                  <a:solidFill>
                    <a:srgbClr val="212745">
                      <a:lumMod val="60000"/>
                      <a:lumOff val="40000"/>
                    </a:srgbClr>
                  </a:solidFill>
                </a:rPr>
                <a:t>6</a:t>
              </a:r>
              <a:r>
                <a:rPr lang="ru-RU" sz="1400" b="1" dirty="0" smtClean="0">
                  <a:solidFill>
                    <a:srgbClr val="212745">
                      <a:lumMod val="60000"/>
                      <a:lumOff val="40000"/>
                    </a:srgbClr>
                  </a:solidFill>
                </a:rPr>
                <a:t>) содержание детей-сирот; оплата труда приемным родителям; осуществление отдельных полномочий по обеспечению выплаты компенсации части родительской платы за присмотр и уход за детьми, посещающими организации, реализующие  общеобразовательную программу дошкольного образования; создание доступной среды для маломобильных групп населения и др.- 115,8 млн. рублей; 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endParaRPr lang="ru-RU" sz="1400" b="1" dirty="0" smtClean="0">
                <a:solidFill>
                  <a:srgbClr val="212745">
                    <a:lumMod val="60000"/>
                    <a:lumOff val="40000"/>
                  </a:srgbClr>
                </a:solidFill>
              </a:endParaRPr>
            </a:p>
          </p:txBody>
        </p:sp>
      </p:grpSp>
      <p:pic>
        <p:nvPicPr>
          <p:cNvPr id="3074" name="Picture 2" descr="C:\Users\Lebedeva.FU42\Desktop\фото с сайта\cb7f9cad6c2bb80ca8a09a9c85fa2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803379"/>
            <a:ext cx="3500462" cy="2054619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899592" y="917104"/>
            <a:ext cx="7704856" cy="639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b="1" dirty="0" smtClean="0">
                <a:solidFill>
                  <a:srgbClr val="212745">
                    <a:lumMod val="60000"/>
                    <a:lumOff val="40000"/>
                  </a:srgbClr>
                </a:solidFill>
              </a:rPr>
              <a:t>Цель: создание условий для оказания социальной поддержки отдельных категорий граждан  </a:t>
            </a:r>
            <a:endParaRPr lang="ru-RU" sz="1800" b="1" dirty="0">
              <a:solidFill>
                <a:srgbClr val="21274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098" name="Picture 2" descr="C:\Users\Lebedeva\Desktop\Фото НА КРАЙ\ОПАРА\дети сирот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24" y="4803378"/>
            <a:ext cx="3437797" cy="205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bedeva\Desktop\02f2a6374e7a4678758ad0f3155ecf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63" y="48701"/>
            <a:ext cx="5637319" cy="33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ebedeva\Desktop\baba249778a6d0408bb0457c20304e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8" y="31165"/>
            <a:ext cx="5175822" cy="34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bedeva\Desktop\97a6e6ba104caaf71c05e6f01b7088f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94" y="3420074"/>
            <a:ext cx="5315806" cy="34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ebedeva\Desktop\Фото НА КРАЙ\dc6fbcf128a4dc1e3adf317c2d32831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7562"/>
            <a:ext cx="4795672" cy="34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18"/>
          <p:cNvGrpSpPr/>
          <p:nvPr/>
        </p:nvGrpSpPr>
        <p:grpSpPr>
          <a:xfrm>
            <a:off x="3117991" y="4941168"/>
            <a:ext cx="2822162" cy="1873408"/>
            <a:chOff x="6170592" y="2352677"/>
            <a:chExt cx="2961941" cy="1938824"/>
          </a:xfrm>
          <a:scene3d>
            <a:camera prst="orthographicFront"/>
            <a:lightRig rig="chilly" dir="t"/>
          </a:scene3d>
        </p:grpSpPr>
        <p:sp>
          <p:nvSpPr>
            <p:cNvPr id="20" name="Овал 19"/>
            <p:cNvSpPr/>
            <p:nvPr/>
          </p:nvSpPr>
          <p:spPr>
            <a:xfrm>
              <a:off x="6170592" y="2352677"/>
              <a:ext cx="2961941" cy="193882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6476613" y="2636611"/>
              <a:ext cx="2094407" cy="1370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Содержание центра физкультурно-массовой работы «Скиф», МБУ СШ «Виктория»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63,4 млн.рублей</a:t>
              </a:r>
              <a:endParaRPr lang="ru-RU" sz="1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6182059" y="2214554"/>
            <a:ext cx="2961941" cy="1938824"/>
            <a:chOff x="6042846" y="2281239"/>
            <a:chExt cx="2961941" cy="1938824"/>
          </a:xfrm>
          <a:scene3d>
            <a:camera prst="orthographicFront"/>
            <a:lightRig rig="chilly" dir="t"/>
          </a:scene3d>
        </p:grpSpPr>
        <p:sp>
          <p:nvSpPr>
            <p:cNvPr id="15" name="Овал 14"/>
            <p:cNvSpPr/>
            <p:nvPr/>
          </p:nvSpPr>
          <p:spPr>
            <a:xfrm>
              <a:off x="6042846" y="2281239"/>
              <a:ext cx="2961941" cy="193882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6476613" y="2636611"/>
              <a:ext cx="2094407" cy="1370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 материально-техническое обеспечение, организацию и проведение районных соревнований и участие в краевых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21,1 млн. рублей</a:t>
              </a:r>
              <a:endParaRPr lang="ru-RU" sz="1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3056902" y="1663082"/>
            <a:ext cx="2598148" cy="2186050"/>
            <a:chOff x="2781282" y="1641763"/>
            <a:chExt cx="2598148" cy="2186050"/>
          </a:xfrm>
          <a:scene3d>
            <a:camera prst="orthographicFront"/>
            <a:lightRig rig="chilly" dir="t"/>
          </a:scene3d>
        </p:grpSpPr>
        <p:sp>
          <p:nvSpPr>
            <p:cNvPr id="10" name="Овал 4"/>
            <p:cNvSpPr/>
            <p:nvPr/>
          </p:nvSpPr>
          <p:spPr>
            <a:xfrm>
              <a:off x="3218690" y="1820060"/>
              <a:ext cx="1945716" cy="1645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ts val="0"/>
                </a:spcAft>
              </a:pPr>
              <a:r>
                <a:rPr lang="ru-RU" sz="1700" b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Расходы на физическую культуру и спорт в 2020 году</a:t>
              </a:r>
            </a:p>
            <a:p>
              <a:pPr algn="ctr" defTabSz="755650">
                <a:lnSpc>
                  <a:spcPct val="90000"/>
                </a:lnSpc>
                <a:spcAft>
                  <a:spcPts val="0"/>
                </a:spcAft>
              </a:pPr>
              <a:r>
                <a:rPr lang="ru-RU" sz="1700" b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86,3 млн. рублей</a:t>
              </a:r>
              <a:endParaRPr lang="ru-RU" sz="17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781282" y="1641763"/>
              <a:ext cx="2598148" cy="2186050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" name="Группа 10"/>
          <p:cNvGrpSpPr/>
          <p:nvPr/>
        </p:nvGrpSpPr>
        <p:grpSpPr>
          <a:xfrm>
            <a:off x="24056" y="2433190"/>
            <a:ext cx="2786082" cy="1785950"/>
            <a:chOff x="-647726" y="2495546"/>
            <a:chExt cx="2575636" cy="1663068"/>
          </a:xfrm>
          <a:scene3d>
            <a:camera prst="orthographicFront"/>
            <a:lightRig rig="chilly" dir="t"/>
          </a:scene3d>
        </p:grpSpPr>
        <p:sp>
          <p:nvSpPr>
            <p:cNvPr id="12" name="Овал 11"/>
            <p:cNvSpPr/>
            <p:nvPr/>
          </p:nvSpPr>
          <p:spPr>
            <a:xfrm>
              <a:off x="-647726" y="2495546"/>
              <a:ext cx="2575636" cy="1663068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-290536" y="2709860"/>
              <a:ext cx="1821250" cy="1175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Организационное обеспечение 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1,8 млн. рублей</a:t>
              </a:r>
              <a:endParaRPr lang="ru-RU" sz="1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8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4836200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33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Программные мероприятия по разделу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«Национальная экономика»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8982011"/>
              </p:ext>
            </p:extLst>
          </p:nvPr>
        </p:nvGraphicFramePr>
        <p:xfrm>
          <a:off x="457200" y="785794"/>
          <a:ext cx="82296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35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24" y="1299616"/>
            <a:ext cx="2053463" cy="2129384"/>
          </a:xfrm>
          <a:solidFill>
            <a:schemeClr val="accent4">
              <a:lumMod val="60000"/>
              <a:lumOff val="4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обеспечение деятельности МБУ «Единая служба заказчика» и управления капитального строительства запланировано</a:t>
            </a:r>
            <a:br>
              <a:rPr lang="ru-RU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15,4 млн. рублей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Рисунок 12" descr="stock-vector-illustration-of-a-smiley-wearing-a-hard-hat-112446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1115175" cy="1144913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357290" y="285728"/>
            <a:ext cx="7300906" cy="857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2000" b="1" dirty="0">
                <a:solidFill>
                  <a:srgbClr val="A7EA5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dirty="0" smtClean="0">
                <a:solidFill>
                  <a:srgbClr val="A7EA5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жилищно–коммунальное </a:t>
            </a:r>
            <a:r>
              <a:rPr lang="ru-RU" sz="2000" b="1" dirty="0">
                <a:solidFill>
                  <a:srgbClr val="A7EA5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хозяйство </a:t>
            </a:r>
            <a:r>
              <a:rPr lang="ru-RU" sz="2000" b="1" dirty="0" smtClean="0">
                <a:solidFill>
                  <a:srgbClr val="A7EA5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2020 году </a:t>
            </a:r>
          </a:p>
          <a:p>
            <a:r>
              <a:rPr lang="ru-RU" sz="2000" b="1" dirty="0" smtClean="0">
                <a:solidFill>
                  <a:srgbClr val="A7EA5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составят 219,8 млн. рублей</a:t>
            </a:r>
          </a:p>
          <a:p>
            <a:endParaRPr lang="ru-RU" sz="2000" b="1" dirty="0" smtClean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124256" y="1285472"/>
            <a:ext cx="2662586" cy="21435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spc="5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300" b="1" spc="5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троительство газопровода и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 имущества многоквартирных домов муниципального жилищного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фонда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2,4 млн. рублей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400" b="1" dirty="0" smtClean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Lebedeva\Desktop\Фото НА КРАЙ\ОПАРА\замена тру3бопровода\IMG_6509-05-06-18-11-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" y="3429000"/>
            <a:ext cx="4648092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23728" y="1285860"/>
            <a:ext cx="2000264" cy="2143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реконструкцию магистрального водопровода МТ1 на территории Темрюкского района 115,6 млн. рублей </a:t>
            </a:r>
          </a:p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23992" y="1285860"/>
            <a:ext cx="2000264" cy="2143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строительство канализационного коллектора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ст.Голубицкой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86,4 млн. рублей </a:t>
            </a:r>
          </a:p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Lebedeva\Desktop\b78a3337b65ae0b47046b899794252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90706"/>
            <a:ext cx="4574882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85860"/>
          </a:xfrm>
          <a:gradFill>
            <a:gsLst>
              <a:gs pos="28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Расходы по отрасли «Национальная безопасность и правоохранительная деятельность» -</a:t>
            </a:r>
            <a:b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23,7 млн.рублей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1501230020ng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lum bright="24000" contrast="-48000"/>
          </a:blip>
          <a:stretch>
            <a:fillRect/>
          </a:stretch>
        </p:blipFill>
        <p:spPr>
          <a:xfrm>
            <a:off x="142844" y="1357298"/>
            <a:ext cx="5000660" cy="2921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1502110001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3857652" cy="2571768"/>
          </a:xfrm>
          <a:prstGeom prst="rect">
            <a:avLst/>
          </a:prstGeom>
        </p:spPr>
      </p:pic>
      <p:pic>
        <p:nvPicPr>
          <p:cNvPr id="7" name="Рисунок 6" descr="112edds.jpg"/>
          <p:cNvPicPr>
            <a:picLocks noChangeAspect="1"/>
          </p:cNvPicPr>
          <p:nvPr/>
        </p:nvPicPr>
        <p:blipFill>
          <a:blip r:embed="rId4" cstate="print">
            <a:lum bright="8000" contrast="-30000"/>
          </a:blip>
          <a:stretch>
            <a:fillRect/>
          </a:stretch>
        </p:blipFill>
        <p:spPr>
          <a:xfrm>
            <a:off x="4373409" y="3857628"/>
            <a:ext cx="4619871" cy="2595564"/>
          </a:xfrm>
          <a:prstGeom prst="rect">
            <a:avLst/>
          </a:prstGeom>
        </p:spPr>
      </p:pic>
      <p:pic>
        <p:nvPicPr>
          <p:cNvPr id="9" name="Рисунок 8" descr="51cb3170-6dae-b8a3-6dae-b8ac0290aedb.photo.0.jpg"/>
          <p:cNvPicPr>
            <a:picLocks noChangeAspect="1"/>
          </p:cNvPicPr>
          <p:nvPr/>
        </p:nvPicPr>
        <p:blipFill>
          <a:blip r:embed="rId5" cstate="print">
            <a:lum bright="6000" contrast="-16000"/>
          </a:blip>
          <a:stretch>
            <a:fillRect/>
          </a:stretch>
        </p:blipFill>
        <p:spPr>
          <a:xfrm>
            <a:off x="142844" y="4071942"/>
            <a:ext cx="4214842" cy="235745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26540856"/>
              </p:ext>
            </p:extLst>
          </p:nvPr>
        </p:nvGraphicFramePr>
        <p:xfrm>
          <a:off x="1357290" y="1397000"/>
          <a:ext cx="6262710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34696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78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Расходы по разделу «Общегосударственные вопросы»</a:t>
            </a:r>
            <a:endParaRPr lang="ru-RU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AutoShape 6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500034" y="1357298"/>
            <a:ext cx="3114668" cy="1042981"/>
          </a:xfrm>
          <a:prstGeom prst="rightArrowCallout">
            <a:avLst>
              <a:gd name="adj1" fmla="val 30779"/>
              <a:gd name="adj2" fmla="val 61558"/>
              <a:gd name="adj3" fmla="val 27520"/>
              <a:gd name="adj4" fmla="val 66667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 lnSpcReduction="10000"/>
          </a:bodyPr>
          <a:lstStyle/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программа  «Эффективное</a:t>
            </a:r>
          </a:p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муниципальное управление» -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168,0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млн. рублей 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714744" y="1357298"/>
            <a:ext cx="5072098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- расходы на содержание органов местного самоуправления; 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 расходы на материально-техническое обеспечение администрации; 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ru-RU" altLang="ru-RU" sz="1200" dirty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расходы на обеспечение ведения бухгалтерского учета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AutoShape 6"/>
          <p:cNvSpPr txBox="1">
            <a:spLocks noChangeArrowheads="1"/>
          </p:cNvSpPr>
          <p:nvPr/>
        </p:nvSpPr>
        <p:spPr bwMode="auto">
          <a:xfrm>
            <a:off x="500034" y="2500306"/>
            <a:ext cx="3186106" cy="1328733"/>
          </a:xfrm>
          <a:prstGeom prst="rightArrowCallout">
            <a:avLst>
              <a:gd name="adj1" fmla="val 30779"/>
              <a:gd name="adj2" fmla="val 61558"/>
              <a:gd name="adj3" fmla="val 25801"/>
              <a:gd name="adj4" fmla="val 66667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Муниципальная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программа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«Информирование населения о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деятельности администрации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 МО Темрюкский район в СМИ»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- 2,2 млн.рублей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14744" y="2500306"/>
            <a:ext cx="5072098" cy="13573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информирование населения района о деятельности исполнительных</a:t>
            </a:r>
          </a:p>
          <a:p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и представительных органов местного самоуправления в электронных</a:t>
            </a:r>
          </a:p>
          <a:p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СМИ (телевидение, радио, интернет) и периодических печатных изданиях</a:t>
            </a:r>
          </a:p>
        </p:txBody>
      </p:sp>
      <p:sp>
        <p:nvSpPr>
          <p:cNvPr id="8" name="AutoShape 6"/>
          <p:cNvSpPr txBox="1">
            <a:spLocks noChangeArrowheads="1"/>
          </p:cNvSpPr>
          <p:nvPr/>
        </p:nvSpPr>
        <p:spPr bwMode="auto">
          <a:xfrm>
            <a:off x="500034" y="3929066"/>
            <a:ext cx="3186106" cy="1357322"/>
          </a:xfrm>
          <a:prstGeom prst="rightArrowCallout">
            <a:avLst>
              <a:gd name="adj1" fmla="val 30779"/>
              <a:gd name="adj2" fmla="val 61558"/>
              <a:gd name="adj3" fmla="val 25801"/>
              <a:gd name="adj4" fmla="val 66667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Муниципальная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программа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«Развитие информационного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общества и формирование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электронного правительства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в Темрюкском районе» –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3,8 млн.рублей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714744" y="3929066"/>
            <a:ext cx="5072098" cy="13573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 подключение к системе межведомственного взаимодействия;</a:t>
            </a:r>
          </a:p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 обслуживание правовой системы "Гарант";</a:t>
            </a:r>
          </a:p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 организация защиты рабочих мест антивирусными программами;</a:t>
            </a:r>
          </a:p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 сопровождение системы электронного документооборота «Синкопа </a:t>
            </a:r>
          </a:p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документ»</a:t>
            </a:r>
          </a:p>
        </p:txBody>
      </p:sp>
      <p:sp>
        <p:nvSpPr>
          <p:cNvPr id="10" name="AutoShape 6"/>
          <p:cNvSpPr txBox="1">
            <a:spLocks noChangeArrowheads="1"/>
          </p:cNvSpPr>
          <p:nvPr/>
        </p:nvSpPr>
        <p:spPr bwMode="auto">
          <a:xfrm>
            <a:off x="500034" y="5357826"/>
            <a:ext cx="3186106" cy="1357322"/>
          </a:xfrm>
          <a:prstGeom prst="rightArrowCallout">
            <a:avLst>
              <a:gd name="adj1" fmla="val 30779"/>
              <a:gd name="adj2" fmla="val 61558"/>
              <a:gd name="adj3" fmla="val 25801"/>
              <a:gd name="adj4" fmla="val 66667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Муниципальная </a:t>
            </a:r>
          </a:p>
          <a:p>
            <a:pPr marL="342900" indent="-342900" algn="ctr"/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программа </a:t>
            </a:r>
          </a:p>
          <a:p>
            <a:pPr marL="342900" indent="-342900" algn="ctr"/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«Муниципальная политика и </a:t>
            </a:r>
          </a:p>
          <a:p>
            <a:pPr marL="342900" indent="-342900" algn="ctr"/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развитие гражданского </a:t>
            </a:r>
          </a:p>
          <a:p>
            <a:pPr marL="342900" indent="-342900" algn="ctr"/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общества» - 4,2 млн.рублей 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714744" y="5572140"/>
            <a:ext cx="5072098" cy="10001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официальные и профессиональные праздники, памятные даты, </a:t>
            </a:r>
          </a:p>
          <a:p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поздравления;</a:t>
            </a:r>
          </a:p>
          <a:p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- развитие архивного дела.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2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14348" y="404664"/>
            <a:ext cx="7858180" cy="61206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Задачи при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формировании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                     районного бюджета на 2020 год</a:t>
            </a:r>
          </a:p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на плановый период 2021 и 2022 годов: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обеспечение устойчивого социально-экономического развития муниципального образования Темрюкский район;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обеспечение организационных мер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, 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направленных на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рост эффективности бюджетных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расходов и повышение качества предоставления муниципальных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услуг;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повышение эффективности управления муниципальными финансами</a:t>
            </a:r>
          </a:p>
        </p:txBody>
      </p:sp>
      <p:pic>
        <p:nvPicPr>
          <p:cNvPr id="1027" name="Picture 3" descr="\\Server25\ОБЩИЕ ДОКУМЕНТЫ\Бюджет\СЕССИИ 2015\ПРОЕКТ РЕШЕНИЯ О БЮДЖЕТЕ на 2016 год\Доклад о бюджете 2016\смайлы\ccaba0528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2023454" cy="1343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7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500034" y="142852"/>
            <a:ext cx="3178851" cy="1571636"/>
          </a:xfrm>
          <a:prstGeom prst="rightArrowCallout">
            <a:avLst>
              <a:gd name="adj1" fmla="val 30779"/>
              <a:gd name="adj2" fmla="val 61558"/>
              <a:gd name="adj3" fmla="val 27520"/>
              <a:gd name="adj4" fmla="val 6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 fontScale="85000" lnSpcReduction="20000"/>
          </a:bodyPr>
          <a:lstStyle/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программа  </a:t>
            </a:r>
          </a:p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«Управление и контроль за </a:t>
            </a:r>
          </a:p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муниципальным имуществом и </a:t>
            </a:r>
          </a:p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земельными ресурсами на</a:t>
            </a:r>
          </a:p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территории МО </a:t>
            </a:r>
          </a:p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Темрюкский район» -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0,9 млн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рублей 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714744" y="142852"/>
            <a:ext cx="5072098" cy="15716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200" dirty="0">
                <a:solidFill>
                  <a:prstClr val="black"/>
                </a:solidFill>
                <a:cs typeface="Times New Roman" pitchFamily="18" charset="0"/>
              </a:rPr>
              <a:t>-</a:t>
            </a: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 осуществление технической инвентаризации недвижимого имущества;</a:t>
            </a:r>
          </a:p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 проведение оценки рыночной стоимости, размера арендной платы</a:t>
            </a:r>
          </a:p>
          <a:p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муниципального имущества и земельных участков;</a:t>
            </a:r>
          </a:p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усовершенствование системы учета и использования муниципального </a:t>
            </a:r>
          </a:p>
          <a:p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имущества;</a:t>
            </a:r>
          </a:p>
          <a:p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- проведение кадастровых работ.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AutoShape 6"/>
          <p:cNvSpPr txBox="1">
            <a:spLocks noChangeArrowheads="1"/>
          </p:cNvSpPr>
          <p:nvPr/>
        </p:nvSpPr>
        <p:spPr bwMode="auto">
          <a:xfrm>
            <a:off x="500034" y="1785927"/>
            <a:ext cx="3186106" cy="1143007"/>
          </a:xfrm>
          <a:prstGeom prst="rightArrowCallout">
            <a:avLst>
              <a:gd name="adj1" fmla="val 30779"/>
              <a:gd name="adj2" fmla="val 61558"/>
              <a:gd name="adj3" fmla="val 25801"/>
              <a:gd name="adj4" fmla="val 6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Муниципальная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программа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«Развитие экономики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в Темрюкском районе»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- 5,0 млн.рублей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14744" y="1785926"/>
            <a:ext cx="5072098" cy="11430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- содержание МКУ «Муниципальный заказ».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AutoShape 6"/>
          <p:cNvSpPr txBox="1">
            <a:spLocks noChangeArrowheads="1"/>
          </p:cNvSpPr>
          <p:nvPr/>
        </p:nvSpPr>
        <p:spPr bwMode="auto">
          <a:xfrm>
            <a:off x="500034" y="4286256"/>
            <a:ext cx="3186106" cy="1214446"/>
          </a:xfrm>
          <a:prstGeom prst="rightArrowCallout">
            <a:avLst>
              <a:gd name="adj1" fmla="val 30779"/>
              <a:gd name="adj2" fmla="val 61558"/>
              <a:gd name="adj3" fmla="val 25801"/>
              <a:gd name="adj4" fmla="val 6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Муниципальная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программа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«Развитие муниципальной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службы в администрации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МО ТР» –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342,0 тыс.рублей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714744" y="4286256"/>
            <a:ext cx="5072098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 подготовка, переподготовка, повышение квалификации муниципальных</a:t>
            </a:r>
          </a:p>
          <a:p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служащих.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" name="AutoShape 6"/>
          <p:cNvSpPr txBox="1">
            <a:spLocks noChangeArrowheads="1"/>
          </p:cNvSpPr>
          <p:nvPr/>
        </p:nvSpPr>
        <p:spPr bwMode="auto">
          <a:xfrm>
            <a:off x="500034" y="5572140"/>
            <a:ext cx="3186106" cy="1143008"/>
          </a:xfrm>
          <a:prstGeom prst="rightArrowCallout">
            <a:avLst>
              <a:gd name="adj1" fmla="val 30779"/>
              <a:gd name="adj2" fmla="val 61558"/>
              <a:gd name="adj3" fmla="val 25801"/>
              <a:gd name="adj4" fmla="val 6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Муниципальная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программа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«Улучшение условий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охраны труда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в МОТР» - 5,4 тыс.рублей 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714744" y="5643578"/>
            <a:ext cx="5072098" cy="10001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- проведение обучения работников по охране труда.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AutoShape 6"/>
          <p:cNvSpPr txBox="1">
            <a:spLocks noChangeArrowheads="1"/>
          </p:cNvSpPr>
          <p:nvPr/>
        </p:nvSpPr>
        <p:spPr bwMode="auto">
          <a:xfrm>
            <a:off x="500034" y="3071810"/>
            <a:ext cx="3186106" cy="1143008"/>
          </a:xfrm>
          <a:prstGeom prst="rightArrowCallout">
            <a:avLst>
              <a:gd name="adj1" fmla="val 30779"/>
              <a:gd name="adj2" fmla="val 61558"/>
              <a:gd name="adj3" fmla="val 25801"/>
              <a:gd name="adj4" fmla="val 6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Муниципальная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программа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«Управление муниципальными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финансами – 18,0 млн.рублей 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714744" y="3071810"/>
            <a:ext cx="5072098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cs typeface="Times New Roman" pitchFamily="18" charset="0"/>
              </a:rPr>
              <a:t> содержание Финансового управления администрации МО ТР.</a:t>
            </a:r>
            <a:endParaRPr lang="ru-RU" alt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97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85728"/>
            <a:ext cx="7540300" cy="631844"/>
          </a:xfrm>
        </p:spPr>
        <p:txBody>
          <a:bodyPr>
            <a:noAutofit/>
          </a:bodyPr>
          <a:lstStyle/>
          <a:p>
            <a:pPr algn="l">
              <a:buNone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142844" y="215300"/>
            <a:ext cx="8858312" cy="1485508"/>
          </a:xfrm>
          <a:prstGeom prst="downArrowCallout">
            <a:avLst>
              <a:gd name="adj1" fmla="val 23546"/>
              <a:gd name="adj2" fmla="val 44318"/>
              <a:gd name="adj3" fmla="val 17429"/>
              <a:gd name="adj4" fmla="val 6666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1F8F9"/>
              </a:gs>
              <a:gs pos="100000">
                <a:srgbClr val="99CCFF"/>
              </a:gs>
            </a:gsLst>
            <a:lin ang="5400000" scaled="1"/>
          </a:gradFill>
          <a:ln w="1270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altLang="ru-RU" sz="18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иных межбюджетных трансфертов, передаваемых бюджету </a:t>
            </a:r>
            <a:r>
              <a:rPr lang="ru-RU" sz="1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 Темрюкский район из бюджетов </a:t>
            </a:r>
            <a:r>
              <a:rPr lang="ru-RU" sz="1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поселений </a:t>
            </a:r>
            <a:r>
              <a:rPr lang="ru-RU" sz="1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осуществление части полномочий по </a:t>
            </a:r>
            <a:r>
              <a:rPr lang="ru-RU" sz="1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решению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вопросов местного значения в соответствии с заключенными соглашениями, на </a:t>
            </a:r>
            <a:r>
              <a:rPr lang="ru-RU" sz="1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 </a:t>
            </a:r>
            <a:r>
              <a:rPr lang="ru-RU" sz="1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ru-RU" sz="12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 algn="ctr"/>
            <a:endParaRPr lang="ru-RU" altLang="ru-RU" sz="16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63993"/>
              </p:ext>
            </p:extLst>
          </p:nvPr>
        </p:nvGraphicFramePr>
        <p:xfrm>
          <a:off x="251520" y="1700808"/>
          <a:ext cx="8640959" cy="4993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664296"/>
                <a:gridCol w="1195332"/>
                <a:gridCol w="1036915"/>
                <a:gridCol w="1728192"/>
                <a:gridCol w="1728192"/>
              </a:tblGrid>
              <a:tr h="1103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осуществление внешнего муниципального финансового контроля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организацию библиотечного обслуживания населения, комплектование и обеспечение сохранности библиотечных фондов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определение поставщиков (подрядчиков, исполнителей) при осуществлении конкурентных способов закупок товаров, работ, услуг для обеспечения муниципальных нужд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18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25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Темрюкское городское поселение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25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Ахтанизовское сельское поселение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25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Вышестеблиевское сельское поселение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18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Голубицкое сельское поселение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18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Запорожское сельское поселение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25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Краснострельское сельское поселение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18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Курчанское сельское поселение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25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Новотаманское сельское поселение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18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Сенное сельское поселение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116,5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25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Старотитаровское сельское поселение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157,6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18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Таманское сельское поселение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246,7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25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Фонталовское сельское поселение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183900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84489" y="136889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</a:t>
            </a:r>
            <a:r>
              <a:rPr lang="ru-RU" sz="1400" dirty="0" smtClean="0"/>
              <a:t>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6842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bedeva\Desktop\pn3L_bNwql0_d_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0"/>
            <a:ext cx="9135376" cy="68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1520" y="31288"/>
            <a:ext cx="86067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  <a:t>Объем поступлений налоговых и неналоговых доходов, тыс. рублей </a:t>
            </a:r>
            <a:endParaRPr lang="ru-RU" sz="1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31782"/>
              </p:ext>
            </p:extLst>
          </p:nvPr>
        </p:nvGraphicFramePr>
        <p:xfrm>
          <a:off x="179512" y="398704"/>
          <a:ext cx="8640961" cy="622874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60241"/>
                <a:gridCol w="792088"/>
                <a:gridCol w="864096"/>
                <a:gridCol w="792088"/>
                <a:gridCol w="864096"/>
                <a:gridCol w="792088"/>
                <a:gridCol w="648072"/>
                <a:gridCol w="576064"/>
                <a:gridCol w="504056"/>
                <a:gridCol w="648072"/>
              </a:tblGrid>
              <a:tr h="79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Показатели 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 (отчет)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 год оценка </a:t>
                      </a:r>
                      <a:r>
                        <a:rPr lang="ru-RU" sz="95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ожидаемого</a:t>
                      </a:r>
                      <a:endParaRPr lang="ru-RU" sz="95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 год (проект)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 год (проект)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год (проект)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2019/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2018,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2020/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2019,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2021/ 2020,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2022/ 2021,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Налог на прибыль организаций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76 414,0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167 275,5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48 536,2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49 992,2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52 991,8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218,9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103,0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106,0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НДФЛ</a:t>
                      </a:r>
                      <a:endParaRPr lang="ru-RU" sz="10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770 134,2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775 087,0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894 </a:t>
                      </a:r>
                      <a:r>
                        <a:rPr lang="ru-RU" sz="1000" b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555,6 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899 833,1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859 699,0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115,1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95,5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Акцизы на нефтепродукты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478,7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1 030,0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1 137,9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1 265,4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96,1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223,9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110,5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111,2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УСН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40 519,7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55 473,2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57 137,2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58 851,4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60 617,0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136,9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103,0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103,0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103,0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ЕНВД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52 680,0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58 000,0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47 880,0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110,1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ЕСХН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51 737,6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36 328,3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37 174,0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37 917,5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38 676,0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102,3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Патент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2 356,9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2 370,0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3 600,0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4 320,0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126,6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Налог на имущество </a:t>
                      </a:r>
                      <a:r>
                        <a:rPr lang="ru-RU" sz="1000" dirty="0" err="1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организац</a:t>
                      </a:r>
                      <a:endParaRPr lang="ru-RU" sz="10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22 285,4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22 285,4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22 285,4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Госпошлина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13 581,7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14 235,0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14 383,0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14 533,0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14 674,0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104,8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ИТОГО НАЛОГОВЫЕ ДОХОДЫ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1 007 902,8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1 109 229,0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1 125 981,4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1 088 150,6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1 054 528,6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101,3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96,9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96,9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2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Дивидендов по акциям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1000" baseline="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бюджетным кредитам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22,9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88,4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105,0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94,3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Плата по соглашениям сервитута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146,4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4 202,6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2869,9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Арендная плата за земли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94 206,7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82 323,7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81 811,1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86 726,1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90 186,0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87,4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99,4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106,0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От сдачи </a:t>
                      </a: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в аренду </a:t>
                      </a:r>
                      <a:r>
                        <a:rPr lang="ru-RU" sz="1000" dirty="0" err="1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имущ-ва</a:t>
                      </a:r>
                      <a:endParaRPr lang="ru-RU" sz="10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4941,1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5 701,0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5 504,4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5 504,4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5 504,4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96,6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02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rebuchet MS" panose="020B0603020202020204" pitchFamily="34" charset="0"/>
                        </a:rPr>
                        <a:t>От части прибыли</a:t>
                      </a:r>
                      <a:r>
                        <a:rPr lang="ru-RU" sz="10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МУП</a:t>
                      </a:r>
                      <a:endParaRPr lang="ru-RU" sz="1000" b="0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4943,4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1 671,3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1 342,3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1 424,5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1 417,3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33,8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80,3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106,1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доходы </a:t>
                      </a: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000" dirty="0" err="1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использов</a:t>
                      </a: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. имущества </a:t>
                      </a:r>
                      <a:endParaRPr lang="ru-RU" sz="10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853,1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518,2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5 385,9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5 539,3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5 728,8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НВОС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16 253,5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7 700,0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7 900,2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8 105,6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8 316,4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102,6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102,6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102,6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От оказания платных </a:t>
                      </a: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услуг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5 112,5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4 648,6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2 110,0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2 120,0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2 120,0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45,4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Доходы от продажи квартир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476,2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182,7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38,4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От реализации </a:t>
                      </a: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имущества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17,5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125,5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299,0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716,0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238,2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00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продажи </a:t>
                      </a: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земельных.</a:t>
                      </a:r>
                      <a:r>
                        <a:rPr lang="ru-RU" sz="1000" baseline="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участков</a:t>
                      </a:r>
                      <a:endParaRPr lang="ru-RU" sz="10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11 761,2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17 788,7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3 697,0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118,7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Штрафы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14 589,4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20  909,4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1581,4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1597,2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1613,2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143,3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0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6 082,7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4 911,9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80,8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1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ИТОГО НЕНАЛОГОВЫЕ ДОХОДЫ</a:t>
                      </a:r>
                      <a:endParaRPr lang="ru-RU" sz="10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159 406,6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150 765,0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109 625,5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111 037,1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114 899,7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94,6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72,7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101,3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103,5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3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ВСЕГО НАЛОГОВЫЕ </a:t>
                      </a:r>
                      <a:r>
                        <a:rPr lang="ru-RU" sz="1200" b="0" dirty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200" b="0" dirty="0" smtClean="0"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НЕНАЛОГОВЫЕ ДОХОДЫ</a:t>
                      </a:r>
                      <a:endParaRPr lang="ru-RU" sz="1200" b="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1 168 885,4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1 259 994,0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1 235 606,9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1 199 187,7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1 169 428,3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107,8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98,1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97,5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9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\\Server25\ОБЩИЕ ДОКУМЕНТЫ\Бюджет\СЕССИИ 2015\ПРОЕКТ РЕШЕНИЯ О БЮДЖЕТЕ на 2016 год\Доклад о бюджете 2016\смайлы\0_b0e94_13b90ca3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2896"/>
            <a:ext cx="2204325" cy="2160240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1520" y="260648"/>
            <a:ext cx="860676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  <a:t>Структура налоговых и неналоговых доходов</a:t>
            </a:r>
            <a:br>
              <a:rPr lang="ru-RU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  <a:t>бюджета муниципального образования Темрюкский район</a:t>
            </a:r>
          </a:p>
          <a:p>
            <a:pPr algn="ctr"/>
            <a:r>
              <a:rPr lang="ru-RU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  <a:t>2020</a:t>
            </a:r>
            <a:r>
              <a:rPr lang="ru-RU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  <a:t> году, %</a:t>
            </a:r>
            <a:endParaRPr lang="ru-RU" sz="1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99271698"/>
              </p:ext>
            </p:extLst>
          </p:nvPr>
        </p:nvGraphicFramePr>
        <p:xfrm>
          <a:off x="395536" y="1243019"/>
          <a:ext cx="6840760" cy="509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20072" y="1692332"/>
            <a:ext cx="363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алоговые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доходы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– 91,1%,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Неналоговые доходы -8,9%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02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51520" y="408738"/>
            <a:ext cx="8606760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  <a:t>ОСНОВНЫЕ ПАРАМЕТРЫ БЮДЖЕТА</a:t>
            </a:r>
          </a:p>
          <a:p>
            <a:r>
              <a:rPr lang="ru-RU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  <a:t>                           по доходам</a:t>
            </a:r>
            <a:br>
              <a:rPr lang="ru-RU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  <a:t>муниципального образования Темрюкский район, млн. рублей</a:t>
            </a:r>
            <a:r>
              <a:rPr lang="ru-RU" sz="2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6475" name="Group 9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12162740"/>
              </p:ext>
            </p:extLst>
          </p:nvPr>
        </p:nvGraphicFramePr>
        <p:xfrm>
          <a:off x="323528" y="1628800"/>
          <a:ext cx="8424936" cy="445610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6583"/>
                <a:gridCol w="781622"/>
                <a:gridCol w="836131"/>
                <a:gridCol w="936104"/>
                <a:gridCol w="936104"/>
                <a:gridCol w="936104"/>
                <a:gridCol w="72008"/>
                <a:gridCol w="576064"/>
                <a:gridCol w="648072"/>
                <a:gridCol w="648072"/>
                <a:gridCol w="648072"/>
              </a:tblGrid>
              <a:tr h="3600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Palatino Linotype" panose="02040502050505030304" pitchFamily="18" charset="0"/>
                        </a:rPr>
                        <a:t>Наименование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Palatino Linotype" panose="02040502050505030304" pitchFamily="18" charset="0"/>
                        </a:rPr>
                        <a:t>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latin typeface="Palatino Linotype" panose="02040502050505030304" pitchFamily="18" charset="0"/>
                        </a:rPr>
                        <a:t>2018</a:t>
                      </a: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latin typeface="Palatino Linotype" panose="02040502050505030304" pitchFamily="18" charset="0"/>
                        </a:rPr>
                        <a:t>год </a:t>
                      </a:r>
                      <a:endParaRPr lang="ru-RU" sz="1600" b="1" u="none" strike="noStrike" dirty="0">
                        <a:latin typeface="Palatino Linotype" panose="02040502050505030304" pitchFamily="18" charset="0"/>
                      </a:endParaRP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latin typeface="Palatino Linotype" panose="02040502050505030304" pitchFamily="18" charset="0"/>
                        </a:rPr>
                        <a:t>отчет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</a:rPr>
                        <a:t>2019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</a:rPr>
                        <a:t>Оценка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</a:rPr>
                        <a:t>ожидаемого поступления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latin typeface="Palatino Linotype" panose="02040502050505030304" pitchFamily="18" charset="0"/>
                        </a:rPr>
                        <a:t>2020</a:t>
                      </a: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latin typeface="Palatino Linotype" panose="02040502050505030304" pitchFamily="18" charset="0"/>
                        </a:rPr>
                        <a:t>год </a:t>
                      </a:r>
                      <a:endParaRPr lang="ru-RU" sz="1600" b="1" u="none" strike="noStrike" dirty="0">
                        <a:latin typeface="Palatino Linotype" panose="02040502050505030304" pitchFamily="18" charset="0"/>
                      </a:endParaRP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latin typeface="Palatino Linotype" panose="02040502050505030304" pitchFamily="18" charset="0"/>
                        </a:rPr>
                        <a:t>Проект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latin typeface="Palatino Linotype" panose="02040502050505030304" pitchFamily="18" charset="0"/>
                        </a:rPr>
                        <a:t>Плановый период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latin typeface="Palatino Linotype" panose="02040502050505030304" pitchFamily="18" charset="0"/>
                        </a:rPr>
                        <a:t>Динамика,%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latin typeface="Palatino Linotype" panose="02040502050505030304" pitchFamily="18" charset="0"/>
                        </a:rPr>
                        <a:t>2021</a:t>
                      </a: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latin typeface="Palatino Linotype" panose="0204050205050503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latin typeface="Palatino Linotype" panose="02040502050505030304" pitchFamily="18" charset="0"/>
                        </a:rPr>
                        <a:t>2022</a:t>
                      </a: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latin typeface="Palatino Linotype" panose="0204050205050503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2019/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2018</a:t>
                      </a:r>
                      <a:r>
                        <a:rPr lang="ru-RU" sz="1400" b="1" baseline="0" dirty="0" smtClean="0">
                          <a:latin typeface="Palatino Linotype" panose="02040502050505030304" pitchFamily="18" charset="0"/>
                        </a:rPr>
                        <a:t>   </a:t>
                      </a:r>
                      <a:endParaRPr lang="ru-RU" sz="8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2020/</a:t>
                      </a:r>
                      <a:r>
                        <a:rPr lang="ru-RU" sz="1400" b="1" baseline="0" dirty="0" smtClean="0">
                          <a:latin typeface="Palatino Linotype" panose="02040502050505030304" pitchFamily="18" charset="0"/>
                        </a:rPr>
                        <a:t> 2019</a:t>
                      </a:r>
                      <a:endParaRPr lang="ru-RU" sz="8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2021/ 2020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2022/ 2021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10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latin typeface="Palatino Linotype" panose="02040502050505030304" pitchFamily="18" charset="0"/>
                        </a:rPr>
                        <a:t>ДОХОДЫ</a:t>
                      </a:r>
                      <a:r>
                        <a:rPr lang="ru-RU" sz="2000" b="1" u="none" strike="noStrike" dirty="0">
                          <a:latin typeface="Palatino Linotype" panose="0204050205050503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2 369,8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2 447,3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2 617,1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2 686,3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2337,5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103,3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106,9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102,7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87,0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</a:tr>
              <a:tr h="10921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latin typeface="Palatino Linotype" panose="02040502050505030304" pitchFamily="18" charset="0"/>
                        </a:rPr>
                        <a:t>-налоговые и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1 260,0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1 235,6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1 199,2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1 169,4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107,8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98,1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97,2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97,5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</a:tr>
              <a:tr h="14317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latin typeface="Palatino Linotype" panose="02040502050505030304" pitchFamily="18" charset="0"/>
                        </a:rPr>
                        <a:t> -безвозмездные     </a:t>
                      </a:r>
                      <a:r>
                        <a:rPr lang="ru-RU" sz="1200" b="1" u="none" strike="noStrike" dirty="0" smtClean="0">
                          <a:latin typeface="Palatino Linotype" panose="02040502050505030304" pitchFamily="18" charset="0"/>
                        </a:rPr>
                        <a:t>поступления, иные межбюджетные трансферты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1 202,5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1 187,3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1 381,5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1  487,1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1 168,1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98,7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116,4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107,6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</a:rPr>
                        <a:t>78,5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50" name="Picture 2" descr="\\Server25\ОБЩИЕ ДОКУМЕНТЫ\Бюджет\СЕССИИ 2015\ПРОЕКТ РЕШЕНИЯ О БЮДЖЕТЕ на 2016 год\Доклад о бюджете 2016\смайлы\610456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59150"/>
            <a:ext cx="1512168" cy="136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195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0"/>
          <p:cNvSpPr txBox="1">
            <a:spLocks noChangeArrowheads="1"/>
          </p:cNvSpPr>
          <p:nvPr/>
        </p:nvSpPr>
        <p:spPr bwMode="auto">
          <a:xfrm>
            <a:off x="755650" y="115888"/>
            <a:ext cx="18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sz="2300">
              <a:solidFill>
                <a:prstClr val="black"/>
              </a:solidFill>
              <a:latin typeface="Arial" charset="0"/>
            </a:endParaRPr>
          </a:p>
          <a:p>
            <a:pPr algn="ctr" eaLnBrk="1" hangingPunct="1"/>
            <a:endParaRPr lang="ru-RU" sz="2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" name="Text Box 57"/>
          <p:cNvSpPr txBox="1">
            <a:spLocks noChangeArrowheads="1"/>
          </p:cNvSpPr>
          <p:nvPr/>
        </p:nvSpPr>
        <p:spPr bwMode="auto">
          <a:xfrm>
            <a:off x="434975" y="2228433"/>
            <a:ext cx="82518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4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направления</a:t>
            </a:r>
          </a:p>
          <a:p>
            <a:pPr algn="ctr" eaLnBrk="1" hangingPunct="1"/>
            <a:r>
              <a:rPr lang="ru-RU" sz="44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Расходов районного бюджета на 2020 год</a:t>
            </a:r>
            <a:endParaRPr lang="ru-RU" sz="44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6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825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бюджета муниципального образования Темрюкский район  на  2020 год</a:t>
            </a:r>
            <a:endParaRPr lang="ru-RU" sz="1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11973"/>
              </p:ext>
            </p:extLst>
          </p:nvPr>
        </p:nvGraphicFramePr>
        <p:xfrm>
          <a:off x="285720" y="1000110"/>
          <a:ext cx="8572560" cy="5214972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4244648"/>
                <a:gridCol w="2163956"/>
                <a:gridCol w="2163956"/>
              </a:tblGrid>
              <a:tr h="590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2020 год, тыс. 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422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расходов: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617 094,3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174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228 693,6</a:t>
                      </a: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35596" marR="35596" marT="0" marB="0" anchor="ctr"/>
                </a:tc>
              </a:tr>
              <a:tr h="57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</a:t>
                      </a: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правоохранительная деятельность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23 729,6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422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6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32 975,6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422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219 798,2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8,4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37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37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1 701</a:t>
                      </a:r>
                      <a:r>
                        <a:rPr lang="ru-RU" sz="16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757,9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65,0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52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lang="ru-RU" sz="16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59 159,8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2,3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37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 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32 500,0</a:t>
                      </a:r>
                      <a:endParaRPr lang="ru-RU" sz="1600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</a:t>
                      </a:r>
                      <a:endParaRPr lang="ru-RU" sz="1600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422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196 996,4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37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86 276,9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3,3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337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</a:t>
                      </a: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трансферты 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35 106,3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</a:t>
                      </a:r>
                      <a:endParaRPr lang="ru-RU" sz="16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5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900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муниципального образования Темрюкский район</a:t>
            </a: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55972"/>
              </p:ext>
            </p:extLst>
          </p:nvPr>
        </p:nvGraphicFramePr>
        <p:xfrm>
          <a:off x="467544" y="620688"/>
          <a:ext cx="8280925" cy="6182418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2333285"/>
                <a:gridCol w="1189528"/>
                <a:gridCol w="1189528"/>
                <a:gridCol w="1189528"/>
                <a:gridCol w="1189528"/>
                <a:gridCol w="1189528"/>
              </a:tblGrid>
              <a:tr h="1043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Утвержденный решением сессии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20.11.2018 №536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на 2019 год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бюджет на 1.10.2019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2020 год, тыс.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к утвержденному 2019,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2020 к уточненному 2019,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</a:tr>
              <a:tr h="231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расходов: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2 117 650,2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2 575 774,9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617 094,3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123,6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29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205 830,8</a:t>
                      </a: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242 832,2</a:t>
                      </a: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228 693,6</a:t>
                      </a: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L="9525" marR="9525" marT="9525" marB="0" anchor="ctr"/>
                </a:tc>
              </a:tr>
              <a:tr h="800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</a:t>
                      </a: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правоохранительная деятельность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17 033,5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24 773,1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23 729,6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95,8</a:t>
                      </a:r>
                    </a:p>
                  </a:txBody>
                  <a:tcPr marL="9525" marR="9525" marT="9525" marB="0" anchor="ctr"/>
                </a:tc>
              </a:tr>
              <a:tr h="231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31 914,3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41 603,8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32 975,6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79,3</a:t>
                      </a:r>
                    </a:p>
                  </a:txBody>
                  <a:tcPr marL="9525" marR="9525" marT="9525" marB="0" anchor="ctr"/>
                </a:tc>
              </a:tr>
              <a:tr h="46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17 229,2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169 766,3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219 798,2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129,5</a:t>
                      </a:r>
                    </a:p>
                  </a:txBody>
                  <a:tcPr marL="9525" marR="9525" marT="9525" marB="0" anchor="ctr"/>
                </a:tc>
              </a:tr>
              <a:tr h="385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31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1 509 862,8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1 632 995,6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1 701</a:t>
                      </a:r>
                      <a:r>
                        <a:rPr lang="ru-RU" sz="14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757,9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104,2</a:t>
                      </a:r>
                    </a:p>
                  </a:txBody>
                  <a:tcPr marL="9525" marR="9525" marT="9525" marB="0" anchor="ctr"/>
                </a:tc>
              </a:tr>
              <a:tr h="46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lang="ru-RU" sz="14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56 868,0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105 372,2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59 159,8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56,1</a:t>
                      </a:r>
                    </a:p>
                  </a:txBody>
                  <a:tcPr marL="9525" marR="9525" marT="9525" marB="0" anchor="ctr"/>
                </a:tc>
              </a:tr>
              <a:tr h="231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 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500,0</a:t>
                      </a:r>
                      <a:endParaRPr lang="ru-RU" sz="1400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11 143,2</a:t>
                      </a:r>
                      <a:endParaRPr lang="ru-RU" sz="1400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r>
                        <a:rPr lang="ru-RU" sz="1400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</a:t>
                      </a:r>
                      <a:r>
                        <a:rPr lang="ru-RU" sz="14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00,0</a:t>
                      </a:r>
                      <a:endParaRPr lang="ru-RU" sz="1400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6500,0</a:t>
                      </a:r>
                      <a:endParaRPr lang="ru-RU" sz="1400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291,7</a:t>
                      </a:r>
                      <a:endParaRPr lang="ru-RU" sz="1400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1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155 342,2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178 799,9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196 996,4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110,2</a:t>
                      </a:r>
                    </a:p>
                  </a:txBody>
                  <a:tcPr marL="9525" marR="9525" marT="9525" marB="0" anchor="ctr"/>
                </a:tc>
              </a:tr>
              <a:tr h="46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63 510,1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77 086,9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86 276,9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111,9</a:t>
                      </a:r>
                    </a:p>
                  </a:txBody>
                  <a:tcPr marL="9525" marR="9525" marT="9525" marB="0" anchor="ctr"/>
                </a:tc>
              </a:tr>
              <a:tr h="337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14,4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14,4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46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</a:t>
                      </a: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трансферты 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59 444,9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91 287,3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35 106,3</a:t>
                      </a:r>
                      <a:endParaRPr lang="ru-RU" sz="1400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98" y="152400"/>
            <a:ext cx="7132786" cy="133238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на социальную сферу в общих расходах районного бюджета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sz="2400" b="1" dirty="0" smtClean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303821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62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20458</TotalTime>
  <Words>1974</Words>
  <Application>Microsoft Office PowerPoint</Application>
  <PresentationFormat>Экран (4:3)</PresentationFormat>
  <Paragraphs>750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Воздушный поток</vt:lpstr>
      <vt:lpstr>1_Воздушный поток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муниципального образования Темрюкский район  на  2020 год</vt:lpstr>
      <vt:lpstr>Динамика расходов бюджета муниципального образования Темрюкский район</vt:lpstr>
      <vt:lpstr>Расходы на социальную сферу в общих расходах районного бюджета  </vt:lpstr>
      <vt:lpstr>Презентация PowerPoint</vt:lpstr>
      <vt:lpstr>Расходы на образование в 2020 году планируются в объеме 1701,8 млн. рублей </vt:lpstr>
      <vt:lpstr>На культуру в 2020 году предусматриваются расходы в объеме   59,2 млн. рублей </vt:lpstr>
      <vt:lpstr>На социальную политику в 2020 году планируется  197,0 млн. рублей</vt:lpstr>
      <vt:lpstr>Презентация PowerPoint</vt:lpstr>
      <vt:lpstr>Презентация PowerPoint</vt:lpstr>
      <vt:lpstr>Программные мероприятия по разделу  «Национальная экономика»</vt:lpstr>
      <vt:lpstr>      На обеспечение деятельности МБУ «Единая служба заказчика» и управления капитального строительства запланировано 15,4 млн. рублей </vt:lpstr>
      <vt:lpstr>Расходы по отрасли «Национальная безопасность и правоохранительная деятельность» -  23,7 млн.рублей</vt:lpstr>
      <vt:lpstr>Расходы по разделу «Общегосударственные вопросы»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Чуприна А.А.</dc:creator>
  <cp:lastModifiedBy>Лебедева Юля Андреевна</cp:lastModifiedBy>
  <cp:revision>2040</cp:revision>
  <cp:lastPrinted>2019-12-19T05:18:23Z</cp:lastPrinted>
  <dcterms:created xsi:type="dcterms:W3CDTF">1601-01-01T00:00:00Z</dcterms:created>
  <dcterms:modified xsi:type="dcterms:W3CDTF">2019-12-19T05:58:34Z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