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32"/>
  </p:notesMasterIdLst>
  <p:handoutMasterIdLst>
    <p:handoutMasterId r:id="rId33"/>
  </p:handoutMasterIdLst>
  <p:sldIdLst>
    <p:sldId id="579" r:id="rId2"/>
    <p:sldId id="580" r:id="rId3"/>
    <p:sldId id="587" r:id="rId4"/>
    <p:sldId id="586" r:id="rId5"/>
    <p:sldId id="584" r:id="rId6"/>
    <p:sldId id="489" r:id="rId7"/>
    <p:sldId id="562" r:id="rId8"/>
    <p:sldId id="563" r:id="rId9"/>
    <p:sldId id="564" r:id="rId10"/>
    <p:sldId id="592" r:id="rId11"/>
    <p:sldId id="574" r:id="rId12"/>
    <p:sldId id="596" r:id="rId13"/>
    <p:sldId id="578" r:id="rId14"/>
    <p:sldId id="593" r:id="rId15"/>
    <p:sldId id="577" r:id="rId16"/>
    <p:sldId id="594" r:id="rId17"/>
    <p:sldId id="591" r:id="rId18"/>
    <p:sldId id="595" r:id="rId19"/>
    <p:sldId id="572" r:id="rId20"/>
    <p:sldId id="573" r:id="rId21"/>
    <p:sldId id="588" r:id="rId22"/>
    <p:sldId id="566" r:id="rId23"/>
    <p:sldId id="590" r:id="rId24"/>
    <p:sldId id="571" r:id="rId25"/>
    <p:sldId id="569" r:id="rId26"/>
    <p:sldId id="544" r:id="rId27"/>
    <p:sldId id="597" r:id="rId28"/>
    <p:sldId id="598" r:id="rId29"/>
    <p:sldId id="599" r:id="rId30"/>
    <p:sldId id="589" r:id="rId31"/>
  </p:sldIdLst>
  <p:sldSz cx="9144000" cy="6858000" type="screen4x3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463E37B-AA57-4C09-8BF9-2ABB8012602C}">
          <p14:sldIdLst>
            <p14:sldId id="579"/>
            <p14:sldId id="580"/>
            <p14:sldId id="587"/>
            <p14:sldId id="586"/>
            <p14:sldId id="584"/>
            <p14:sldId id="489"/>
            <p14:sldId id="562"/>
            <p14:sldId id="563"/>
            <p14:sldId id="564"/>
            <p14:sldId id="574"/>
            <p14:sldId id="578"/>
            <p14:sldId id="577"/>
            <p14:sldId id="591"/>
            <p14:sldId id="572"/>
            <p14:sldId id="573"/>
            <p14:sldId id="588"/>
            <p14:sldId id="566"/>
            <p14:sldId id="590"/>
            <p14:sldId id="571"/>
            <p14:sldId id="569"/>
            <p14:sldId id="544"/>
            <p14:sldId id="589"/>
            <p14:sldId id="592"/>
            <p14:sldId id="593"/>
            <p14:sldId id="594"/>
            <p14:sldId id="595"/>
            <p14:sldId id="5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FD"/>
    <a:srgbClr val="0033CC"/>
    <a:srgbClr val="FFFF00"/>
    <a:srgbClr val="3366CC"/>
    <a:srgbClr val="00FF00"/>
    <a:srgbClr val="FF9933"/>
    <a:srgbClr val="FFFFCC"/>
    <a:srgbClr val="FFFF66"/>
    <a:srgbClr val="339933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830" autoAdjust="0"/>
    <p:restoredTop sz="96433" autoAdjust="0"/>
  </p:normalViewPr>
  <p:slideViewPr>
    <p:cSldViewPr>
      <p:cViewPr>
        <p:scale>
          <a:sx n="85" d="100"/>
          <a:sy n="85" d="100"/>
        </p:scale>
        <p:origin x="-1690" y="-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20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5405196836366838"/>
          <c:y val="0.11190446866905164"/>
          <c:w val="0.62366693451685462"/>
          <c:h val="0.8753791144367399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explosion val="16"/>
            <c:spPr>
              <a:solidFill>
                <a:srgbClr val="3366CC"/>
              </a:solidFill>
            </c:spPr>
          </c:dPt>
          <c:dPt>
            <c:idx val="7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3814916158740956E-2"/>
                  <c:y val="-0.23575816378945241"/>
                </c:manualLayout>
              </c:layout>
              <c:tx>
                <c:rich>
                  <a:bodyPr/>
                  <a:lstStyle/>
                  <a:p>
                    <a:r>
                      <a:rPr lang="ru-RU" u="sng" dirty="0"/>
                      <a:t>НДФЛ</a:t>
                    </a:r>
                    <a:r>
                      <a:rPr lang="ru-RU" dirty="0"/>
                      <a:t>
60,3</a:t>
                    </a:r>
                  </a:p>
                </c:rich>
              </c:tx>
              <c:showVal val="1"/>
              <c:showCatName val="1"/>
              <c:separator>
</c:separator>
            </c:dLbl>
            <c:dLbl>
              <c:idx val="1"/>
              <c:layout>
                <c:manualLayout>
                  <c:x val="-6.6305731355520134E-2"/>
                  <c:y val="-2.7728197102459395E-2"/>
                </c:manualLayout>
              </c:layout>
              <c:tx>
                <c:rich>
                  <a:bodyPr/>
                  <a:lstStyle/>
                  <a:p>
                    <a:r>
                      <a:rPr lang="ru-RU" u="sng" dirty="0"/>
                      <a:t>Налог на прибыль организаций</a:t>
                    </a:r>
                    <a:r>
                      <a:rPr lang="ru-RU" dirty="0"/>
                      <a:t>
8,4</a:t>
                    </a:r>
                  </a:p>
                </c:rich>
              </c:tx>
              <c:showVal val="1"/>
              <c:showCatName val="1"/>
              <c:separator>
</c:separator>
            </c:dLbl>
            <c:dLbl>
              <c:idx val="2"/>
              <c:layout>
                <c:manualLayout>
                  <c:x val="-0.10044238379643641"/>
                  <c:y val="5.1205506308644455E-2"/>
                </c:manualLayout>
              </c:layout>
              <c:showVal val="1"/>
              <c:showCatName val="1"/>
              <c:separator>
</c:separator>
            </c:dLbl>
            <c:dLbl>
              <c:idx val="3"/>
              <c:layout>
                <c:manualLayout>
                  <c:x val="-9.8792662884201216E-2"/>
                  <c:y val="7.987091334913414E-2"/>
                </c:manualLayout>
              </c:layout>
              <c:showVal val="1"/>
              <c:showCatName val="1"/>
              <c:separator>
</c:separator>
            </c:dLbl>
            <c:dLbl>
              <c:idx val="4"/>
              <c:layout>
                <c:manualLayout>
                  <c:x val="-0.11338323519608957"/>
                  <c:y val="4.491698783129075E-2"/>
                </c:manualLayout>
              </c:layout>
              <c:showVal val="1"/>
              <c:showCatName val="1"/>
              <c:separator>
</c:separator>
            </c:dLbl>
            <c:dLbl>
              <c:idx val="5"/>
              <c:layout>
                <c:manualLayout>
                  <c:x val="-6.853309402403604E-2"/>
                  <c:y val="-1.7515612655938841E-2"/>
                </c:manualLayout>
              </c:layout>
              <c:showVal val="1"/>
              <c:showCatName val="1"/>
              <c:separator>
</c:separator>
            </c:dLbl>
            <c:dLbl>
              <c:idx val="6"/>
              <c:layout>
                <c:manualLayout>
                  <c:x val="-9.7185561757505853E-2"/>
                  <c:y val="5.8359942686007575E-2"/>
                </c:manualLayout>
              </c:layout>
              <c:tx>
                <c:rich>
                  <a:bodyPr/>
                  <a:lstStyle/>
                  <a:p>
                    <a:r>
                      <a:rPr lang="ru-RU" sz="1400" u="sng" dirty="0"/>
                      <a:t>Арендная плата за земли</a:t>
                    </a:r>
                    <a:r>
                      <a:rPr lang="ru-RU" dirty="0"/>
                      <a:t>
12,0</a:t>
                    </a:r>
                  </a:p>
                </c:rich>
              </c:tx>
              <c:showVal val="1"/>
              <c:showCatName val="1"/>
              <c:separator>
</c:separator>
            </c:dLbl>
            <c:dLbl>
              <c:idx val="7"/>
              <c:layout>
                <c:manualLayout>
                  <c:x val="-8.1382719927670572E-2"/>
                  <c:y val="5.0865667576842008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Доходы от продажи земель</a:t>
                    </a:r>
                    <a:r>
                      <a:rPr lang="ru-RU" dirty="0"/>
                      <a:t>
1,9</a:t>
                    </a:r>
                  </a:p>
                </c:rich>
              </c:tx>
              <c:showVal val="1"/>
              <c:showCatName val="1"/>
              <c:separator>
</c:separator>
            </c:dLbl>
            <c:dLbl>
              <c:idx val="8"/>
              <c:layout>
                <c:manualLayout>
                  <c:x val="5.6036158817602724E-2"/>
                  <c:y val="-4.7839761131621234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latin typeface="Palatino Linotype" panose="02040502050505030304" pitchFamily="18" charset="0"/>
                    </a:defRPr>
                  </a:pPr>
                  <a:endParaRPr lang="ru-RU"/>
                </a:p>
              </c:txPr>
              <c:showVal val="1"/>
              <c:showCatName val="1"/>
              <c:separator>
</c:separator>
            </c:dLbl>
            <c:dLbl>
              <c:idx val="9"/>
              <c:layout>
                <c:manualLayout>
                  <c:x val="0.13249916675924941"/>
                  <c:y val="2.5432833788421049E-2"/>
                </c:manualLayout>
              </c:layout>
              <c:showVal val="1"/>
              <c:showCatName val="1"/>
              <c:separator>
</c:separator>
            </c:dLbl>
            <c:txPr>
              <a:bodyPr/>
              <a:lstStyle/>
              <a:p>
                <a:pPr>
                  <a:defRPr sz="1400" b="1">
                    <a:latin typeface="Palatino Linotype" panose="02040502050505030304" pitchFamily="18" charset="0"/>
                  </a:defRPr>
                </a:pPr>
                <a:endParaRPr lang="ru-RU"/>
              </a:p>
            </c:txPr>
            <c:showVal val="1"/>
            <c:showCatName val="1"/>
            <c:separator>
</c:separator>
            <c:showLeaderLines val="1"/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Налог на прибыль организаций</c:v>
                </c:pt>
                <c:pt idx="2">
                  <c:v>ЕНВД</c:v>
                </c:pt>
                <c:pt idx="3">
                  <c:v>ЕСХН</c:v>
                </c:pt>
                <c:pt idx="4">
                  <c:v>УСН</c:v>
                </c:pt>
                <c:pt idx="5">
                  <c:v>Госпошлина</c:v>
                </c:pt>
                <c:pt idx="6">
                  <c:v>Арендная плата за земли</c:v>
                </c:pt>
                <c:pt idx="7">
                  <c:v>Доходы от продажи земель</c:v>
                </c:pt>
                <c:pt idx="8">
                  <c:v>Штрафы, санкции</c:v>
                </c:pt>
                <c:pt idx="9">
                  <c:v>Прочие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60.323988151598797</c:v>
                </c:pt>
                <c:pt idx="1">
                  <c:v>8.3956351023323208</c:v>
                </c:pt>
                <c:pt idx="2">
                  <c:v>6.6091772375931317</c:v>
                </c:pt>
                <c:pt idx="3">
                  <c:v>3.341825304423828</c:v>
                </c:pt>
                <c:pt idx="4">
                  <c:v>1.9123379298342729</c:v>
                </c:pt>
                <c:pt idx="5">
                  <c:v>1.5385217414862051</c:v>
                </c:pt>
                <c:pt idx="6">
                  <c:v>12.046736722919704</c:v>
                </c:pt>
                <c:pt idx="7">
                  <c:v>1.8952804061786601</c:v>
                </c:pt>
                <c:pt idx="8">
                  <c:v>1.304398867781787</c:v>
                </c:pt>
                <c:pt idx="9">
                  <c:v>2.6320985358512821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Общие расходы районного бюджета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4.6295448043830794E-3"/>
                  <c:y val="1.288235749982452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2 011,1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7.7564205450602174E-3"/>
                  <c:y val="1.3119013417135249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rPr>
                      <a:t>1657,5</a:t>
                    </a:r>
                  </a:p>
                  <a:p>
                    <a:pPr algn="ctr" rtl="0">
                      <a:def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rPr>
                      <a:t>млн.руб.</a:t>
                    </a:r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-7.7160493827161426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1679,9 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2011.1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социальную сферу</c:v>
                </c:pt>
              </c:strCache>
            </c:strRef>
          </c:tx>
          <c:dLbls>
            <c:dLbl>
              <c:idx val="0"/>
              <c:layout>
                <c:manualLayout>
                  <c:x val="1.2929403381017723E-3"/>
                  <c:y val="3.42615934116986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1 656,2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5.4012345679012363E-2"/>
                  <c:y val="7.867136626072103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1431,3</a:t>
                    </a:r>
                  </a:p>
                  <a:p>
                    <a:pPr>
                      <a:defRPr/>
                    </a:pPr>
                    <a:r>
                      <a:rPr lang="ru-RU" dirty="0" smtClean="0"/>
                      <a:t>млн.руб</a:t>
                    </a:r>
                    <a:r>
                      <a:rPr lang="ru-RU" dirty="0"/>
                      <a:t>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4.4753086419753133E-2"/>
                  <c:y val="6.734474000341038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1433,9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 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1656.2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расходы</c:v>
                </c:pt>
              </c:strCache>
            </c:strRef>
          </c:tx>
          <c:spPr>
            <a:solidFill>
              <a:srgbClr val="FFFF66"/>
            </a:solidFill>
          </c:spPr>
          <c:dLbls>
            <c:dLbl>
              <c:idx val="0"/>
              <c:layout>
                <c:manualLayout>
                  <c:x val="2.9409659443057246E-3"/>
                  <c:y val="5.14422340915439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354,9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1"/>
              <c:layout>
                <c:manualLayout>
                  <c:x val="2.9320987654320996E-2"/>
                  <c:y val="5.351951185191428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226,2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3.5493827160494103E-2"/>
                  <c:y val="5.091830059306935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246,0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млн.руб.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spPr/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2017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354.9</c:v>
                </c:pt>
              </c:numCache>
            </c:numRef>
          </c:val>
        </c:ser>
        <c:axId val="40816640"/>
        <c:axId val="40818176"/>
      </c:barChart>
      <c:catAx>
        <c:axId val="40816640"/>
        <c:scaling>
          <c:orientation val="minMax"/>
        </c:scaling>
        <c:axPos val="b"/>
        <c:tickLblPos val="nextTo"/>
        <c:crossAx val="40818176"/>
        <c:crosses val="autoZero"/>
        <c:auto val="1"/>
        <c:lblAlgn val="ctr"/>
        <c:lblOffset val="100"/>
      </c:catAx>
      <c:valAx>
        <c:axId val="40818176"/>
        <c:scaling>
          <c:orientation val="minMax"/>
        </c:scaling>
        <c:axPos val="l"/>
        <c:majorGridlines/>
        <c:numFmt formatCode="General" sourceLinked="1"/>
        <c:tickLblPos val="nextTo"/>
        <c:crossAx val="40816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579579286864214"/>
          <c:y val="0.22318892019776448"/>
          <c:w val="0.28339360357733062"/>
          <c:h val="0.52319429036429033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0228385993399747"/>
          <c:y val="0.25527236287163035"/>
          <c:w val="0.63600580162015352"/>
          <c:h val="0.68707995250509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2"/>
            <c:explosion val="19"/>
          </c:dPt>
          <c:dPt>
            <c:idx val="4"/>
            <c:explosion val="33"/>
          </c:dPt>
          <c:dPt>
            <c:idx val="5"/>
            <c:explosion val="21"/>
          </c:dPt>
          <c:dPt>
            <c:idx val="6"/>
            <c:explosion val="19"/>
          </c:dPt>
          <c:dPt>
            <c:idx val="7"/>
            <c:explosion val="23"/>
          </c:dPt>
          <c:dPt>
            <c:idx val="8"/>
            <c:explosion val="32"/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9.5857627663383668E-2"/>
                  <c:y val="6.099411093951893E-3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Образование </a:t>
                    </a: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1386,7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Val val="1"/>
              <c:showCatName val="1"/>
              <c:separator> </c:separator>
            </c:dLbl>
            <c:dLbl>
              <c:idx val="5"/>
              <c:layout>
                <c:manualLayout>
                  <c:x val="-0.16490252306712291"/>
                  <c:y val="2.1648965865917632E-2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Культура   </a:t>
                    </a:r>
                  </a:p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52,1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Val val="1"/>
              <c:showCatName val="1"/>
              <c:separator> </c:separator>
            </c:dLbl>
            <c:dLbl>
              <c:idx val="6"/>
              <c:layout>
                <c:manualLayout>
                  <c:x val="-0.10025156735116721"/>
                  <c:y val="-0.167406578802186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Здравоохранение </a:t>
                    </a:r>
                  </a:p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62,0</a:t>
                    </a:r>
                    <a:endParaRPr lang="ru-RU" sz="1400" dirty="0">
                      <a:solidFill>
                        <a:srgbClr val="0033CC"/>
                      </a:solidFill>
                    </a:endParaRPr>
                  </a:p>
                </c:rich>
              </c:tx>
              <c:dLblPos val="bestFit"/>
              <c:showVal val="1"/>
              <c:showCatName val="1"/>
              <c:separator> </c:separator>
            </c:dLbl>
            <c:dLbl>
              <c:idx val="7"/>
              <c:layout>
                <c:manualLayout>
                  <c:x val="0.12362562596738015"/>
                  <c:y val="-0.21664240320277744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 Социальная </a:t>
                    </a:r>
                    <a:r>
                      <a: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политика </a:t>
                    </a:r>
                    <a:r>
                      <a:rPr lang="ru-RU" sz="1400" b="0" i="0" u="none" strike="noStrike" kern="1200" baseline="0" dirty="0" smtClean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rPr>
                      <a:t> 112,9</a:t>
                    </a:r>
                    <a:endParaRPr lang="ru-RU" sz="1400" b="0" i="0" u="none" strike="noStrike" kern="1200" baseline="0" dirty="0">
                      <a:solidFill>
                        <a:srgbClr val="0033CC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dLblPos val="bestFit"/>
              <c:showVal val="1"/>
              <c:showCatName val="1"/>
              <c:separator> </c:separator>
            </c:dLbl>
            <c:dLbl>
              <c:idx val="8"/>
              <c:layout>
                <c:manualLayout>
                  <c:x val="0.2614833964723674"/>
                  <c:y val="-2.2539907085206166E-2"/>
                </c:manualLayout>
              </c:layout>
              <c:tx>
                <c:rich>
                  <a:bodyPr/>
                  <a:lstStyle/>
                  <a:p>
                    <a:pPr>
                      <a:defRPr lang="ru-RU" sz="1400" b="0" i="0" u="none" strike="noStrike" kern="1200" baseline="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smtClean="0"/>
                      <a:t>Физическая </a:t>
                    </a:r>
                    <a:r>
                      <a:rPr lang="ru-RU" sz="1400"/>
                      <a:t>культура и спорт </a:t>
                    </a:r>
                    <a:r>
                      <a:rPr lang="ru-RU" sz="1400" smtClean="0"/>
                      <a:t>42,4</a:t>
                    </a:r>
                    <a:endParaRPr lang="ru-RU" sz="1400"/>
                  </a:p>
                </c:rich>
              </c:tx>
              <c:spPr/>
              <c:dLblPos val="bestFit"/>
              <c:showVal val="1"/>
              <c:showCatName val="1"/>
              <c:separator> </c:separator>
            </c:dLbl>
            <c:dLbl>
              <c:idx val="9"/>
              <c:layout>
                <c:manualLayout>
                  <c:x val="-5.1327593097675622E-2"/>
                  <c:y val="-0.21327402174217391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rgbClr val="0033CC"/>
                        </a:solidFill>
                      </a:rPr>
                      <a:t>Обслуживание</a:t>
                    </a:r>
                    <a:r>
                      <a:rPr lang="ru-RU" sz="1400" baseline="0" dirty="0" smtClean="0">
                        <a:solidFill>
                          <a:srgbClr val="0033CC"/>
                        </a:solidFill>
                      </a:rPr>
                      <a:t> муниципального долга 15,0</a:t>
                    </a:r>
                    <a:r>
                      <a:rPr lang="en-US" sz="1400" dirty="0" smtClean="0">
                        <a:solidFill>
                          <a:srgbClr val="0033CC"/>
                        </a:solidFill>
                      </a:rPr>
                      <a:t> </a:t>
                    </a:r>
                  </a:p>
                  <a:p>
                    <a:endParaRPr lang="en-US" sz="1400" dirty="0">
                      <a:solidFill>
                        <a:srgbClr val="0033CC"/>
                      </a:solidFill>
                    </a:endParaRPr>
                  </a:p>
                </c:rich>
              </c:tx>
              <c:dLblPos val="bestFit"/>
              <c:showVal val="1"/>
              <c:showCatName val="1"/>
              <c:separator> </c:separator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bestFit"/>
            <c:showVal val="1"/>
            <c:showCatName val="1"/>
            <c:separator> </c:separator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4">
                  <c:v>1386.7</c:v>
                </c:pt>
                <c:pt idx="5">
                  <c:v>52.1</c:v>
                </c:pt>
                <c:pt idx="6">
                  <c:v>62</c:v>
                </c:pt>
                <c:pt idx="7">
                  <c:v>112.9</c:v>
                </c:pt>
                <c:pt idx="8" formatCode="0.0">
                  <c:v>42.3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6.9917970827851006E-2"/>
          <c:y val="6.5066211260113957E-2"/>
          <c:w val="0.47167904702206481"/>
          <c:h val="0.6481605494741360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расходов, млн.рублей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год, всего</c:v>
                </c:pt>
                <c:pt idx="1">
                  <c:v>из них краевые субвенции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</c:v>
                </c:pt>
                <c:pt idx="1">
                  <c:v>51.5</c:v>
                </c:pt>
              </c:numCache>
            </c:numRef>
          </c:val>
        </c:ser>
        <c:gapWidth val="55"/>
        <c:gapDepth val="55"/>
        <c:shape val="box"/>
        <c:axId val="40506880"/>
        <c:axId val="64933888"/>
        <c:axId val="0"/>
      </c:bar3DChart>
      <c:catAx>
        <c:axId val="4050688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64933888"/>
        <c:crosses val="autoZero"/>
        <c:auto val="1"/>
        <c:lblAlgn val="ctr"/>
        <c:lblOffset val="100"/>
      </c:catAx>
      <c:valAx>
        <c:axId val="6493388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40506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804030534636096"/>
          <c:y val="0.87983687486585105"/>
          <c:w val="0.34776589490187332"/>
          <c:h val="0.11735714885635096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301.jpeg"/><Relationship Id="rId1" Type="http://schemas.openxmlformats.org/officeDocument/2006/relationships/image" Target="../media/image271.jpeg"/><Relationship Id="rId5" Type="http://schemas.openxmlformats.org/officeDocument/2006/relationships/image" Target="../media/image311.jpeg"/><Relationship Id="rId4" Type="http://schemas.openxmlformats.org/officeDocument/2006/relationships/image" Target="../media/image29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0C004-DE5A-4990-8545-31A1B63023C9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63EAB5-1CEB-49EA-B51D-F98C227C102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525,1 млн. рублей </a:t>
          </a:r>
          <a:endParaRPr lang="ru-RU" sz="1700" dirty="0">
            <a:solidFill>
              <a:srgbClr val="FF0000"/>
            </a:solidFill>
          </a:endParaRPr>
        </a:p>
      </dgm:t>
    </dgm:pt>
    <dgm:pt modelId="{8CD1ECEE-D5AA-41C7-8D69-FB0DD2771085}" type="parTrans" cxnId="{03924F3C-CA66-4636-BF73-0D971C6A612F}">
      <dgm:prSet/>
      <dgm:spPr/>
      <dgm:t>
        <a:bodyPr/>
        <a:lstStyle/>
        <a:p>
          <a:endParaRPr lang="ru-RU"/>
        </a:p>
      </dgm:t>
    </dgm:pt>
    <dgm:pt modelId="{455F6562-3CFD-4A5B-8560-094EB12F3B05}" type="sibTrans" cxnId="{03924F3C-CA66-4636-BF73-0D971C6A612F}">
      <dgm:prSet/>
      <dgm:spPr/>
      <dgm:t>
        <a:bodyPr/>
        <a:lstStyle/>
        <a:p>
          <a:endParaRPr lang="ru-RU"/>
        </a:p>
      </dgm:t>
    </dgm:pt>
    <dgm:pt modelId="{4190D299-FD03-4FEA-9EFD-D202D93F287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Общее образование 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769,6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186BDF71-FC2E-4EA0-81BE-DB470A128C49}" type="parTrans" cxnId="{532BC500-E7E0-450B-9A8A-F23B30220E5D}">
      <dgm:prSet/>
      <dgm:spPr/>
      <dgm:t>
        <a:bodyPr/>
        <a:lstStyle/>
        <a:p>
          <a:endParaRPr lang="ru-RU"/>
        </a:p>
      </dgm:t>
    </dgm:pt>
    <dgm:pt modelId="{F66D5E3B-B1F5-4BF3-88EA-D7A8593C1D0B}" type="sibTrans" cxnId="{532BC500-E7E0-450B-9A8A-F23B30220E5D}">
      <dgm:prSet/>
      <dgm:spPr/>
      <dgm:t>
        <a:bodyPr/>
        <a:lstStyle/>
        <a:p>
          <a:endParaRPr lang="ru-RU"/>
        </a:p>
      </dgm:t>
    </dgm:pt>
    <dgm:pt modelId="{63F1876E-EA31-4013-A857-B16A2EAF839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Молодежная политика и оздоровление детей  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19,7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077A553D-ACE3-4D24-90D8-4FF2246C5558}" type="parTrans" cxnId="{77B1EFB3-E70C-47DC-BC91-89B4230A0072}">
      <dgm:prSet/>
      <dgm:spPr/>
      <dgm:t>
        <a:bodyPr/>
        <a:lstStyle/>
        <a:p>
          <a:endParaRPr lang="ru-RU"/>
        </a:p>
      </dgm:t>
    </dgm:pt>
    <dgm:pt modelId="{91891F70-F89C-435F-8195-4DC0C28A636B}" type="sibTrans" cxnId="{77B1EFB3-E70C-47DC-BC91-89B4230A0072}">
      <dgm:prSet/>
      <dgm:spPr/>
      <dgm:t>
        <a:bodyPr/>
        <a:lstStyle/>
        <a:p>
          <a:endParaRPr lang="ru-RU"/>
        </a:p>
      </dgm:t>
    </dgm:pt>
    <dgm:pt modelId="{C0BBE04A-D13E-4F09-BC44-12BB3F0D56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7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образования </a:t>
          </a:r>
        </a:p>
        <a:p>
          <a:pPr algn="ctr"/>
          <a:r>
            <a:rPr lang="ru-RU" sz="17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72,3 млн. рублей</a:t>
          </a:r>
          <a:endParaRPr lang="ru-RU" sz="1700" dirty="0">
            <a:solidFill>
              <a:srgbClr val="FF0000"/>
            </a:solidFill>
          </a:endParaRPr>
        </a:p>
      </dgm:t>
    </dgm:pt>
    <dgm:pt modelId="{A5058FFC-DC84-4960-AE20-A2B13D08668C}" type="parTrans" cxnId="{ECEDE7C6-5153-4D37-9A18-EE5482688833}">
      <dgm:prSet/>
      <dgm:spPr/>
      <dgm:t>
        <a:bodyPr/>
        <a:lstStyle/>
        <a:p>
          <a:endParaRPr lang="ru-RU"/>
        </a:p>
      </dgm:t>
    </dgm:pt>
    <dgm:pt modelId="{DEE59304-4FE4-4130-9BE3-4AA14C0182C3}" type="sibTrans" cxnId="{ECEDE7C6-5153-4D37-9A18-EE5482688833}">
      <dgm:prSet/>
      <dgm:spPr/>
      <dgm:t>
        <a:bodyPr/>
        <a:lstStyle/>
        <a:p>
          <a:endParaRPr lang="ru-RU"/>
        </a:p>
      </dgm:t>
    </dgm:pt>
    <dgm:pt modelId="{AE70096C-A78A-44DA-9D48-DF7E190A7DF1}" type="pres">
      <dgm:prSet presAssocID="{DE80C004-DE5A-4990-8545-31A1B63023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46BBF8-1A1B-4E2F-9D7F-26F1A4655D3F}" type="pres">
      <dgm:prSet presAssocID="{EF63EAB5-1CEB-49EA-B51D-F98C227C1021}" presName="parentText" presStyleLbl="node1" presStyleIdx="0" presStyleCnt="4" custScaleX="52407" custScaleY="88420" custLinFactY="76812" custLinFactNeighborX="2393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48B33-020C-4CC2-8B01-8B89FBC4E779}" type="pres">
      <dgm:prSet presAssocID="{455F6562-3CFD-4A5B-8560-094EB12F3B05}" presName="spacer" presStyleCnt="0"/>
      <dgm:spPr/>
    </dgm:pt>
    <dgm:pt modelId="{903CC202-C222-417A-B177-90BE5D245BC1}" type="pres">
      <dgm:prSet presAssocID="{4190D299-FD03-4FEA-9EFD-D202D93F2875}" presName="parentText" presStyleLbl="node1" presStyleIdx="1" presStyleCnt="4" custScaleX="52571" custScaleY="82307" custLinFactY="-96030" custLinFactNeighborX="240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47295-96E5-4E64-9DCD-494273B5A3C3}" type="pres">
      <dgm:prSet presAssocID="{F66D5E3B-B1F5-4BF3-88EA-D7A8593C1D0B}" presName="spacer" presStyleCnt="0"/>
      <dgm:spPr/>
    </dgm:pt>
    <dgm:pt modelId="{1E905C69-31F4-414B-9337-1E9631A28603}" type="pres">
      <dgm:prSet presAssocID="{63F1876E-EA31-4013-A857-B16A2EAF8397}" presName="parentText" presStyleLbl="node1" presStyleIdx="2" presStyleCnt="4" custScaleX="51267" custLinFactY="92542" custLinFactNeighborX="2336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34DDF-1209-4865-BFD5-D12E103C57E6}" type="pres">
      <dgm:prSet presAssocID="{91891F70-F89C-435F-8195-4DC0C28A636B}" presName="spacer" presStyleCnt="0"/>
      <dgm:spPr/>
    </dgm:pt>
    <dgm:pt modelId="{66C058AB-FE02-4268-8F07-EA8F14225F49}" type="pres">
      <dgm:prSet presAssocID="{C0BBE04A-D13E-4F09-BC44-12BB3F0D567B}" presName="parentText" presStyleLbl="node1" presStyleIdx="3" presStyleCnt="4" custScaleX="50990" custLinFactY="-100000" custLinFactNeighborX="23230" custLinFactNeighborY="-123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488991-DA8D-43B7-A1F1-5E6965E919C9}" type="presOf" srcId="{4190D299-FD03-4FEA-9EFD-D202D93F2875}" destId="{903CC202-C222-417A-B177-90BE5D245BC1}" srcOrd="0" destOrd="0" presId="urn:microsoft.com/office/officeart/2005/8/layout/vList2"/>
    <dgm:cxn modelId="{1D532899-3C66-44C3-B072-544BF181D9AC}" type="presOf" srcId="{DE80C004-DE5A-4990-8545-31A1B63023C9}" destId="{AE70096C-A78A-44DA-9D48-DF7E190A7DF1}" srcOrd="0" destOrd="0" presId="urn:microsoft.com/office/officeart/2005/8/layout/vList2"/>
    <dgm:cxn modelId="{BE1D0002-4D89-462F-A301-F4FA1745B607}" type="presOf" srcId="{EF63EAB5-1CEB-49EA-B51D-F98C227C1021}" destId="{B246BBF8-1A1B-4E2F-9D7F-26F1A4655D3F}" srcOrd="0" destOrd="0" presId="urn:microsoft.com/office/officeart/2005/8/layout/vList2"/>
    <dgm:cxn modelId="{ECEDE7C6-5153-4D37-9A18-EE5482688833}" srcId="{DE80C004-DE5A-4990-8545-31A1B63023C9}" destId="{C0BBE04A-D13E-4F09-BC44-12BB3F0D567B}" srcOrd="3" destOrd="0" parTransId="{A5058FFC-DC84-4960-AE20-A2B13D08668C}" sibTransId="{DEE59304-4FE4-4130-9BE3-4AA14C0182C3}"/>
    <dgm:cxn modelId="{2267AEB0-09CF-4785-9274-165BE5C0D589}" type="presOf" srcId="{C0BBE04A-D13E-4F09-BC44-12BB3F0D567B}" destId="{66C058AB-FE02-4268-8F07-EA8F14225F49}" srcOrd="0" destOrd="0" presId="urn:microsoft.com/office/officeart/2005/8/layout/vList2"/>
    <dgm:cxn modelId="{03924F3C-CA66-4636-BF73-0D971C6A612F}" srcId="{DE80C004-DE5A-4990-8545-31A1B63023C9}" destId="{EF63EAB5-1CEB-49EA-B51D-F98C227C1021}" srcOrd="0" destOrd="0" parTransId="{8CD1ECEE-D5AA-41C7-8D69-FB0DD2771085}" sibTransId="{455F6562-3CFD-4A5B-8560-094EB12F3B05}"/>
    <dgm:cxn modelId="{77B1EFB3-E70C-47DC-BC91-89B4230A0072}" srcId="{DE80C004-DE5A-4990-8545-31A1B63023C9}" destId="{63F1876E-EA31-4013-A857-B16A2EAF8397}" srcOrd="2" destOrd="0" parTransId="{077A553D-ACE3-4D24-90D8-4FF2246C5558}" sibTransId="{91891F70-F89C-435F-8195-4DC0C28A636B}"/>
    <dgm:cxn modelId="{532BC500-E7E0-450B-9A8A-F23B30220E5D}" srcId="{DE80C004-DE5A-4990-8545-31A1B63023C9}" destId="{4190D299-FD03-4FEA-9EFD-D202D93F2875}" srcOrd="1" destOrd="0" parTransId="{186BDF71-FC2E-4EA0-81BE-DB470A128C49}" sibTransId="{F66D5E3B-B1F5-4BF3-88EA-D7A8593C1D0B}"/>
    <dgm:cxn modelId="{1478F4F6-12CA-4F58-9DE3-2A1A2008622A}" type="presOf" srcId="{63F1876E-EA31-4013-A857-B16A2EAF8397}" destId="{1E905C69-31F4-414B-9337-1E9631A28603}" srcOrd="0" destOrd="0" presId="urn:microsoft.com/office/officeart/2005/8/layout/vList2"/>
    <dgm:cxn modelId="{5F1E306B-B95F-4F64-814D-DE683B897DF2}" type="presParOf" srcId="{AE70096C-A78A-44DA-9D48-DF7E190A7DF1}" destId="{B246BBF8-1A1B-4E2F-9D7F-26F1A4655D3F}" srcOrd="0" destOrd="0" presId="urn:microsoft.com/office/officeart/2005/8/layout/vList2"/>
    <dgm:cxn modelId="{2D11223E-FA54-4A3E-AC82-0B7C36515004}" type="presParOf" srcId="{AE70096C-A78A-44DA-9D48-DF7E190A7DF1}" destId="{12F48B33-020C-4CC2-8B01-8B89FBC4E779}" srcOrd="1" destOrd="0" presId="urn:microsoft.com/office/officeart/2005/8/layout/vList2"/>
    <dgm:cxn modelId="{B2A4B4E4-90A8-4E9D-BED6-8BE8FB0EE347}" type="presParOf" srcId="{AE70096C-A78A-44DA-9D48-DF7E190A7DF1}" destId="{903CC202-C222-417A-B177-90BE5D245BC1}" srcOrd="2" destOrd="0" presId="urn:microsoft.com/office/officeart/2005/8/layout/vList2"/>
    <dgm:cxn modelId="{B7406928-C2BF-4321-8DFF-9B42827A6BC0}" type="presParOf" srcId="{AE70096C-A78A-44DA-9D48-DF7E190A7DF1}" destId="{68547295-96E5-4E64-9DCD-494273B5A3C3}" srcOrd="3" destOrd="0" presId="urn:microsoft.com/office/officeart/2005/8/layout/vList2"/>
    <dgm:cxn modelId="{9D24314F-FB67-4782-A841-189F15B2FDE5}" type="presParOf" srcId="{AE70096C-A78A-44DA-9D48-DF7E190A7DF1}" destId="{1E905C69-31F4-414B-9337-1E9631A28603}" srcOrd="4" destOrd="0" presId="urn:microsoft.com/office/officeart/2005/8/layout/vList2"/>
    <dgm:cxn modelId="{AC62F5C4-0BF5-4C42-934C-B4C88A6B0B51}" type="presParOf" srcId="{AE70096C-A78A-44DA-9D48-DF7E190A7DF1}" destId="{B5534DDF-1209-4865-BFD5-D12E103C57E6}" srcOrd="5" destOrd="0" presId="urn:microsoft.com/office/officeart/2005/8/layout/vList2"/>
    <dgm:cxn modelId="{50778568-C85C-4A14-A398-6C68675B76FC}" type="presParOf" srcId="{AE70096C-A78A-44DA-9D48-DF7E190A7DF1}" destId="{66C058AB-FE02-4268-8F07-EA8F14225F49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423E14-E6A6-4FCD-A930-6F61C0DAE977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DCF886-14DD-4502-B82D-2894BB052F28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2017 году</a:t>
          </a:r>
        </a:p>
        <a:p>
          <a:pPr>
            <a:spcAft>
              <a:spcPts val="0"/>
            </a:spcAft>
          </a:pPr>
          <a:r>
            <a:rPr lang="ru-RU" sz="1960" b="1" i="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44,6 млн. рублей</a:t>
          </a:r>
          <a:endParaRPr lang="ru-RU" sz="1960" b="1" i="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gm:t>
    </dgm:pt>
    <dgm:pt modelId="{5F87FB84-BAF9-4B45-B68B-97B2FF4453CA}" type="parTrans" cxnId="{5E039390-5602-484C-8083-9BAEE0369444}">
      <dgm:prSet/>
      <dgm:spPr/>
      <dgm:t>
        <a:bodyPr/>
        <a:lstStyle/>
        <a:p>
          <a:endParaRPr lang="ru-RU"/>
        </a:p>
      </dgm:t>
    </dgm:pt>
    <dgm:pt modelId="{AC9FBB90-6860-448B-B6B1-4768D32D5387}" type="sibTrans" cxnId="{5E039390-5602-484C-8083-9BAEE0369444}">
      <dgm:prSet/>
      <dgm:spPr/>
      <dgm:t>
        <a:bodyPr/>
        <a:lstStyle/>
        <a:p>
          <a:endParaRPr lang="ru-RU"/>
        </a:p>
      </dgm:t>
    </dgm:pt>
    <dgm:pt modelId="{059A66DA-A2D4-4AD7-8C1C-0B4D801D28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FF0EF2F-14EB-4203-89E6-8BE2A855B4E6}" type="parTrans" cxnId="{9334F87F-EB6E-495C-8049-D32B9CEF7612}">
      <dgm:prSet/>
      <dgm:spPr/>
      <dgm:t>
        <a:bodyPr/>
        <a:lstStyle/>
        <a:p>
          <a:endParaRPr lang="ru-RU"/>
        </a:p>
      </dgm:t>
    </dgm:pt>
    <dgm:pt modelId="{BD5C72D4-1DF7-4DF6-B5C6-3D9662EA1070}" type="sibTrans" cxnId="{9334F87F-EB6E-495C-8049-D32B9CEF7612}">
      <dgm:prSet/>
      <dgm:spPr/>
      <dgm:t>
        <a:bodyPr/>
        <a:lstStyle/>
        <a:p>
          <a:endParaRPr lang="ru-RU"/>
        </a:p>
      </dgm:t>
    </dgm:pt>
    <dgm:pt modelId="{29C0FE70-BA28-40DE-B2E4-B44934B21CB3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D47069CB-F0FC-4859-9FA6-4FFEB17B1521}" type="parTrans" cxnId="{B39E82DC-03E6-42E3-82ED-6A125D804009}">
      <dgm:prSet/>
      <dgm:spPr/>
      <dgm:t>
        <a:bodyPr/>
        <a:lstStyle/>
        <a:p>
          <a:endParaRPr lang="ru-RU"/>
        </a:p>
      </dgm:t>
    </dgm:pt>
    <dgm:pt modelId="{4B9EAA47-6F64-4BA2-9F62-84A631F0C950}" type="sibTrans" cxnId="{B39E82DC-03E6-42E3-82ED-6A125D804009}">
      <dgm:prSet/>
      <dgm:spPr/>
      <dgm:t>
        <a:bodyPr/>
        <a:lstStyle/>
        <a:p>
          <a:endParaRPr lang="ru-RU"/>
        </a:p>
      </dgm:t>
    </dgm:pt>
    <dgm:pt modelId="{8D0C10E0-103A-4E8B-9430-ADEBB2E10695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«Архитектурный центр» - 21,6 млн.рублей </a:t>
          </a:r>
        </a:p>
      </dgm:t>
    </dgm:pt>
    <dgm:pt modelId="{33870312-7296-4DC6-80C5-131465C11618}" type="parTrans" cxnId="{4035C10C-E397-4E62-9F04-993BEB63AFB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A316977-956B-4799-B765-27CADDED670B}" type="sibTrans" cxnId="{4035C10C-E397-4E62-9F04-993BEB63AFB9}">
      <dgm:prSet/>
      <dgm:spPr/>
      <dgm:t>
        <a:bodyPr/>
        <a:lstStyle/>
        <a:p>
          <a:endParaRPr lang="ru-RU"/>
        </a:p>
      </dgm:t>
    </dgm:pt>
    <dgm:pt modelId="{9C25B7CC-51E7-4D48-B331-6204A00EE34A}">
      <dgm:prSet phldrT="[Текст]" custScaleX="162058" custScaleY="149592" custRadScaleRad="104276" custRadScaleInc="-12929"/>
      <dgm:spPr/>
      <dgm:t>
        <a:bodyPr/>
        <a:lstStyle/>
        <a:p>
          <a:endParaRPr lang="ru-RU" dirty="0"/>
        </a:p>
      </dgm:t>
    </dgm:pt>
    <dgm:pt modelId="{85E50AC0-05E9-4585-9ACF-1F4E3D1A9C36}" type="parTrans" cxnId="{BF03C159-31E0-4F6A-BBFB-A37553DF6770}">
      <dgm:prSet/>
      <dgm:spPr/>
      <dgm:t>
        <a:bodyPr/>
        <a:lstStyle/>
        <a:p>
          <a:endParaRPr lang="ru-RU"/>
        </a:p>
      </dgm:t>
    </dgm:pt>
    <dgm:pt modelId="{9B0CA1F2-9177-4F64-B9C8-8F16AF120104}" type="sibTrans" cxnId="{BF03C159-31E0-4F6A-BBFB-A37553DF6770}">
      <dgm:prSet/>
      <dgm:spPr/>
      <dgm:t>
        <a:bodyPr/>
        <a:lstStyle/>
        <a:p>
          <a:endParaRPr lang="ru-RU"/>
        </a:p>
      </dgm:t>
    </dgm:pt>
    <dgm:pt modelId="{0ED18A0E-B84F-4B87-8A83-7F878201E0F1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b="1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BED08DF-BB00-4605-ABC4-E04B7C5857FC}" type="parTrans" cxnId="{D686A979-9138-4EA3-BB5F-B62315976533}">
      <dgm:prSet/>
      <dgm:spPr/>
      <dgm:t>
        <a:bodyPr/>
        <a:lstStyle/>
        <a:p>
          <a:endParaRPr lang="ru-RU"/>
        </a:p>
      </dgm:t>
    </dgm:pt>
    <dgm:pt modelId="{0DF17EB2-1ED3-4518-9EFF-C60C0939AA34}" type="sibTrans" cxnId="{D686A979-9138-4EA3-BB5F-B62315976533}">
      <dgm:prSet/>
      <dgm:spPr/>
      <dgm:t>
        <a:bodyPr/>
        <a:lstStyle/>
        <a:p>
          <a:endParaRPr lang="ru-RU"/>
        </a:p>
      </dgm:t>
    </dgm:pt>
    <dgm:pt modelId="{CBD2E823-FC2E-46A8-A2D9-B21852B7408A}">
      <dgm:prSet phldrT="[Текст]" custT="1"/>
      <dgm:spPr/>
      <dgm:t>
        <a:bodyPr/>
        <a:lstStyle/>
        <a:p>
          <a:endParaRPr lang="ru-RU" sz="14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25DF16ED-1AFA-4551-9AEE-5BF833CAF7AA}" type="parTrans" cxnId="{428B513B-D20B-4725-A74C-4E59DFE3702A}">
      <dgm:prSet/>
      <dgm:spPr/>
      <dgm:t>
        <a:bodyPr/>
        <a:lstStyle/>
        <a:p>
          <a:endParaRPr lang="ru-RU"/>
        </a:p>
      </dgm:t>
    </dgm:pt>
    <dgm:pt modelId="{CB317AA2-788D-44C1-A2D2-852741ECCAC2}" type="sibTrans" cxnId="{428B513B-D20B-4725-A74C-4E59DFE3702A}">
      <dgm:prSet/>
      <dgm:spPr/>
      <dgm:t>
        <a:bodyPr/>
        <a:lstStyle/>
        <a:p>
          <a:endParaRPr lang="ru-RU"/>
        </a:p>
      </dgm:t>
    </dgm:pt>
    <dgm:pt modelId="{87BD046C-CE56-4E2A-B205-9BB8EC95CE6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МБУ ИКЦ «Темрюкский» – 3,1 млн.рублей</a:t>
          </a:r>
          <a:endParaRPr lang="ru-RU" sz="16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9EA9F976-D8F7-4A9B-B2BF-892C6AE4B30A}" type="parTrans" cxnId="{6F013046-FBB2-45FA-908A-17C697A266DB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143760DD-48EE-4393-ACC7-71CEF677A103}" type="sibTrans" cxnId="{6F013046-FBB2-45FA-908A-17C697A266DB}">
      <dgm:prSet/>
      <dgm:spPr/>
      <dgm:t>
        <a:bodyPr/>
        <a:lstStyle/>
        <a:p>
          <a:endParaRPr lang="ru-RU"/>
        </a:p>
      </dgm:t>
    </dgm:pt>
    <dgm:pt modelId="{5FFE43A5-3FDE-4AC9-8D52-0131271345C7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F911EAEF-99B3-4703-8FDA-9302E388B365}" type="parTrans" cxnId="{2D61F80A-94F6-4FEC-9194-77E4FCE25F2A}">
      <dgm:prSet/>
      <dgm:spPr/>
      <dgm:t>
        <a:bodyPr/>
        <a:lstStyle/>
        <a:p>
          <a:endParaRPr lang="ru-RU"/>
        </a:p>
      </dgm:t>
    </dgm:pt>
    <dgm:pt modelId="{FD98746A-A342-40DC-94BE-82CFB9A7A943}" type="sibTrans" cxnId="{2D61F80A-94F6-4FEC-9194-77E4FCE25F2A}">
      <dgm:prSet/>
      <dgm:spPr/>
      <dgm:t>
        <a:bodyPr/>
        <a:lstStyle/>
        <a:p>
          <a:endParaRPr lang="ru-RU"/>
        </a:p>
      </dgm:t>
    </dgm:pt>
    <dgm:pt modelId="{DF9C7F79-1780-4E3A-A83F-F7182057DCCF}">
      <dgm:prSet phldrT="[Текст]" custRadScaleRad="98021" custRadScaleInc="-48881"/>
      <dgm:spPr/>
      <dgm:t>
        <a:bodyPr/>
        <a:lstStyle/>
        <a:p>
          <a:endParaRPr lang="ru-RU" dirty="0"/>
        </a:p>
      </dgm:t>
    </dgm:pt>
    <dgm:pt modelId="{9AC58D94-3BED-4104-94C1-281146438AA5}" type="parTrans" cxnId="{192E6491-E702-4738-ACDC-8D59514624C6}">
      <dgm:prSet/>
      <dgm:spPr/>
      <dgm:t>
        <a:bodyPr/>
        <a:lstStyle/>
        <a:p>
          <a:endParaRPr lang="ru-RU"/>
        </a:p>
      </dgm:t>
    </dgm:pt>
    <dgm:pt modelId="{A77C59D9-3D74-4187-BF0C-F187B6353FC5}" type="sibTrans" cxnId="{192E6491-E702-4738-ACDC-8D59514624C6}">
      <dgm:prSet/>
      <dgm:spPr/>
      <dgm:t>
        <a:bodyPr/>
        <a:lstStyle/>
        <a:p>
          <a:endParaRPr lang="ru-RU"/>
        </a:p>
      </dgm:t>
    </dgm:pt>
    <dgm:pt modelId="{6F19DB14-579E-405A-80D7-D81AAFE152F6}">
      <dgm:prSet phldrT="[Текст]" custScaleX="158792" custScaleY="109972" custRadScaleRad="103743" custRadScaleInc="-174756"/>
      <dgm:spPr/>
      <dgm:t>
        <a:bodyPr/>
        <a:lstStyle/>
        <a:p>
          <a:endParaRPr lang="ru-RU"/>
        </a:p>
      </dgm:t>
    </dgm:pt>
    <dgm:pt modelId="{60FE68C5-22B6-4005-A093-EBCB412F0C37}" type="parTrans" cxnId="{169EA02A-5575-4B09-906D-60912F231500}">
      <dgm:prSet custLinFactNeighborX="-16730" custLinFactNeighborY="51776"/>
      <dgm:spPr/>
      <dgm:t>
        <a:bodyPr/>
        <a:lstStyle/>
        <a:p>
          <a:endParaRPr lang="ru-RU"/>
        </a:p>
      </dgm:t>
    </dgm:pt>
    <dgm:pt modelId="{DB19F8D0-7759-4943-96BC-DE550A83ADBB}" type="sibTrans" cxnId="{169EA02A-5575-4B09-906D-60912F231500}">
      <dgm:prSet/>
      <dgm:spPr/>
      <dgm:t>
        <a:bodyPr/>
        <a:lstStyle/>
        <a:p>
          <a:endParaRPr lang="ru-RU"/>
        </a:p>
      </dgm:t>
    </dgm:pt>
    <dgm:pt modelId="{E20889F0-3925-430D-B74F-D5EBE3E3FFEE}">
      <dgm:prSet phldrT="[Текст]" custT="1"/>
      <dgm:spPr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93F00C1D-1358-4198-8889-EC2A75645F88}" type="parTrans" cxnId="{249418A2-44F6-4BF1-AD4D-1492B3CC0067}">
      <dgm:prSet/>
      <dgm:spPr/>
      <dgm:t>
        <a:bodyPr/>
        <a:lstStyle/>
        <a:p>
          <a:endParaRPr lang="ru-RU"/>
        </a:p>
      </dgm:t>
    </dgm:pt>
    <dgm:pt modelId="{839D983D-9912-4DBA-AE63-FAD58CA3D529}" type="sibTrans" cxnId="{249418A2-44F6-4BF1-AD4D-1492B3CC0067}">
      <dgm:prSet/>
      <dgm:spPr/>
      <dgm:t>
        <a:bodyPr/>
        <a:lstStyle/>
        <a:p>
          <a:endParaRPr lang="ru-RU"/>
        </a:p>
      </dgm:t>
    </dgm:pt>
    <dgm:pt modelId="{D2CA972E-0A37-4860-AF2A-0E2380C12609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4028F967-EB56-47FD-9722-6C4439FE98A6}" type="parTrans" cxnId="{46E7F88C-0B20-42CB-8202-E272E631B55B}">
      <dgm:prSet/>
      <dgm:spPr/>
      <dgm:t>
        <a:bodyPr/>
        <a:lstStyle/>
        <a:p>
          <a:endParaRPr lang="ru-RU"/>
        </a:p>
      </dgm:t>
    </dgm:pt>
    <dgm:pt modelId="{D257F11E-075F-4081-80DD-140898395EC2}" type="sibTrans" cxnId="{46E7F88C-0B20-42CB-8202-E272E631B55B}">
      <dgm:prSet/>
      <dgm:spPr/>
      <dgm:t>
        <a:bodyPr/>
        <a:lstStyle/>
        <a:p>
          <a:endParaRPr lang="ru-RU"/>
        </a:p>
      </dgm:t>
    </dgm:pt>
    <dgm:pt modelId="{B4C74C4A-425C-4BDF-A623-7A129B52FA5F}">
      <dgm:prSet phldrT="[Текст]" custT="1"/>
      <dgm:spPr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400" b="1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03A1B350-A13A-4216-A7E7-66155FDF4ECB}" type="sibTrans" cxnId="{3670C169-8AAE-4475-9EE0-504AE328030C}">
      <dgm:prSet/>
      <dgm:spPr/>
      <dgm:t>
        <a:bodyPr/>
        <a:lstStyle/>
        <a:p>
          <a:endParaRPr lang="ru-RU"/>
        </a:p>
      </dgm:t>
    </dgm:pt>
    <dgm:pt modelId="{2E9F741F-AF8B-4668-8451-4FBFAE2CAE9A}" type="parTrans" cxnId="{3670C169-8AAE-4475-9EE0-504AE328030C}">
      <dgm:prSet/>
      <dgm:spPr/>
      <dgm:t>
        <a:bodyPr/>
        <a:lstStyle/>
        <a:p>
          <a:endParaRPr lang="ru-RU"/>
        </a:p>
      </dgm:t>
    </dgm:pt>
    <dgm:pt modelId="{80480576-7240-40F8-9A54-60637770999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Программные мероприятия – 19,9 млн.рублей</a:t>
          </a:r>
          <a:endParaRPr lang="ru-RU" sz="1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CF9F9B98-5555-4D41-981F-527ECF12E997}" type="parTrans" cxnId="{EDFABC3F-C2D7-4B3E-BCD2-142862575A2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FEC9C5A4-6BCA-4E47-A675-7FB79412C774}" type="sibTrans" cxnId="{EDFABC3F-C2D7-4B3E-BCD2-142862575A2C}">
      <dgm:prSet/>
      <dgm:spPr/>
      <dgm:t>
        <a:bodyPr/>
        <a:lstStyle/>
        <a:p>
          <a:endParaRPr lang="ru-RU"/>
        </a:p>
      </dgm:t>
    </dgm:pt>
    <dgm:pt modelId="{D5AA0C21-3C91-4BF3-A988-2A9820885579}" type="pres">
      <dgm:prSet presAssocID="{B1423E14-E6A6-4FCD-A930-6F61C0DAE97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198062-8148-4BE9-99E7-0DB0D887CD15}" type="pres">
      <dgm:prSet presAssocID="{7ADCF886-14DD-4502-B82D-2894BB052F28}" presName="centerShape" presStyleLbl="node0" presStyleIdx="0" presStyleCnt="1" custScaleX="157864" custScaleY="128922" custLinFactNeighborX="-1114" custLinFactNeighborY="-17833"/>
      <dgm:spPr/>
      <dgm:t>
        <a:bodyPr/>
        <a:lstStyle/>
        <a:p>
          <a:endParaRPr lang="ru-RU"/>
        </a:p>
      </dgm:t>
    </dgm:pt>
    <dgm:pt modelId="{A21492CD-2DEA-4461-8E4B-6275999EEEC4}" type="pres">
      <dgm:prSet presAssocID="{8BED08DF-BB00-4605-ABC4-E04B7C5857FC}" presName="parTrans" presStyleLbl="bgSibTrans2D1" presStyleIdx="0" presStyleCnt="7" custLinFactNeighborX="-34114" custLinFactNeighborY="4184"/>
      <dgm:spPr/>
      <dgm:t>
        <a:bodyPr/>
        <a:lstStyle/>
        <a:p>
          <a:endParaRPr lang="ru-RU"/>
        </a:p>
      </dgm:t>
    </dgm:pt>
    <dgm:pt modelId="{40D9056F-555A-4FAD-9720-4F9C8B1CE4EF}" type="pres">
      <dgm:prSet presAssocID="{0ED18A0E-B84F-4B87-8A83-7F878201E0F1}" presName="node" presStyleLbl="node1" presStyleIdx="0" presStyleCnt="7" custScaleX="158953" custScaleY="190781" custRadScaleRad="94102" custRadScaleInc="90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3B7D1-82F6-4FCD-837B-B5307F9A4F16}" type="pres">
      <dgm:prSet presAssocID="{0FF0EF2F-14EB-4203-89E6-8BE2A855B4E6}" presName="parTrans" presStyleLbl="bgSibTrans2D1" presStyleIdx="1" presStyleCnt="7" custScaleX="83501" custLinFactNeighborX="13073" custLinFactNeighborY="35806"/>
      <dgm:spPr/>
      <dgm:t>
        <a:bodyPr/>
        <a:lstStyle/>
        <a:p>
          <a:endParaRPr lang="ru-RU"/>
        </a:p>
      </dgm:t>
    </dgm:pt>
    <dgm:pt modelId="{6E561194-650C-4642-A5D0-6FAD6D61A9BE}" type="pres">
      <dgm:prSet presAssocID="{059A66DA-A2D4-4AD7-8C1C-0B4D801D28DE}" presName="node" presStyleLbl="node1" presStyleIdx="1" presStyleCnt="7" custScaleX="186055" custScaleY="147019" custRadScaleRad="68750" custRadScaleInc="-206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D3DF3-A6A9-4862-9B90-A722B6E3A910}" type="pres">
      <dgm:prSet presAssocID="{9EA9F976-D8F7-4A9B-B2BF-892C6AE4B30A}" presName="parTrans" presStyleLbl="bgSibTrans2D1" presStyleIdx="2" presStyleCnt="7" custScaleX="77627" custLinFactNeighborX="32786" custLinFactNeighborY="29854"/>
      <dgm:spPr/>
      <dgm:t>
        <a:bodyPr/>
        <a:lstStyle/>
        <a:p>
          <a:endParaRPr lang="ru-RU"/>
        </a:p>
      </dgm:t>
    </dgm:pt>
    <dgm:pt modelId="{D97D7572-0993-4C74-9BF4-AD21641E1E78}" type="pres">
      <dgm:prSet presAssocID="{87BD046C-CE56-4E2A-B205-9BB8EC95CE64}" presName="node" presStyleLbl="node1" presStyleIdx="2" presStyleCnt="7" custScaleX="190643" custScaleY="102635" custRadScaleRad="121147" custRadScaleInc="-36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2CBF2-C2F5-4374-BD1B-11B5B63C0369}" type="pres">
      <dgm:prSet presAssocID="{CF9F9B98-5555-4D41-981F-527ECF12E997}" presName="parTrans" presStyleLbl="bgSibTrans2D1" presStyleIdx="3" presStyleCnt="7" custLinFactNeighborX="-2266" custLinFactNeighborY="24189"/>
      <dgm:spPr/>
      <dgm:t>
        <a:bodyPr/>
        <a:lstStyle/>
        <a:p>
          <a:endParaRPr lang="ru-RU"/>
        </a:p>
      </dgm:t>
    </dgm:pt>
    <dgm:pt modelId="{7E385997-64D2-41D0-94E2-7C2493BC35EA}" type="pres">
      <dgm:prSet presAssocID="{80480576-7240-40F8-9A54-606377709990}" presName="node" presStyleLbl="node1" presStyleIdx="3" presStyleCnt="7" custRadScaleRad="109281" custRadScaleInc="-2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3533-6A32-4A5F-8517-490E1C13A075}" type="pres">
      <dgm:prSet presAssocID="{D47069CB-F0FC-4859-9FA6-4FFEB17B1521}" presName="parTrans" presStyleLbl="bgSibTrans2D1" presStyleIdx="4" presStyleCnt="7" custLinFactNeighborX="16069" custLinFactNeighborY="87194"/>
      <dgm:spPr/>
      <dgm:t>
        <a:bodyPr/>
        <a:lstStyle/>
        <a:p>
          <a:endParaRPr lang="ru-RU"/>
        </a:p>
      </dgm:t>
    </dgm:pt>
    <dgm:pt modelId="{8770E7B1-3B00-41CC-A87C-D9F971623DE0}" type="pres">
      <dgm:prSet presAssocID="{29C0FE70-BA28-40DE-B2E4-B44934B21CB3}" presName="node" presStyleLbl="node1" presStyleIdx="4" presStyleCnt="7" custScaleX="183436" custScaleY="143691" custRadScaleRad="65321" custRadScaleInc="330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7CBE2-C08B-4302-9A9C-824268D79A59}" type="pres">
      <dgm:prSet presAssocID="{33870312-7296-4DC6-80C5-131465C11618}" presName="parTrans" presStyleLbl="bgSibTrans2D1" presStyleIdx="5" presStyleCnt="7" custScaleX="74811" custLinFactNeighborX="-34706" custLinFactNeighborY="35756"/>
      <dgm:spPr/>
      <dgm:t>
        <a:bodyPr/>
        <a:lstStyle/>
        <a:p>
          <a:endParaRPr lang="ru-RU"/>
        </a:p>
      </dgm:t>
    </dgm:pt>
    <dgm:pt modelId="{141CDA0B-7DCB-46E8-8076-F94118870FA9}" type="pres">
      <dgm:prSet presAssocID="{8D0C10E0-103A-4E8B-9430-ADEBB2E10695}" presName="node" presStyleLbl="node1" presStyleIdx="5" presStyleCnt="7" custScaleX="210584" custScaleY="94628" custRadScaleRad="118386" custRadScaleInc="-85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C9734-98E0-4C1B-BA1E-886501D24F04}" type="pres">
      <dgm:prSet presAssocID="{4028F967-EB56-47FD-9722-6C4439FE98A6}" presName="parTrans" presStyleLbl="bgSibTrans2D1" presStyleIdx="6" presStyleCnt="7" custLinFactNeighborX="45043" custLinFactNeighborY="-5029"/>
      <dgm:spPr/>
      <dgm:t>
        <a:bodyPr/>
        <a:lstStyle/>
        <a:p>
          <a:endParaRPr lang="ru-RU"/>
        </a:p>
      </dgm:t>
    </dgm:pt>
    <dgm:pt modelId="{B57E6C2E-B9B3-4211-976E-480B48D266B1}" type="pres">
      <dgm:prSet presAssocID="{D2CA972E-0A37-4860-AF2A-0E2380C12609}" presName="node" presStyleLbl="node1" presStyleIdx="6" presStyleCnt="7" custScaleX="164590" custScaleY="203955" custRadScaleRad="92963" custRadScaleInc="-86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3B7B9C-08FD-42FB-8732-1A8DAC160939}" type="presOf" srcId="{059A66DA-A2D4-4AD7-8C1C-0B4D801D28DE}" destId="{6E561194-650C-4642-A5D0-6FAD6D61A9BE}" srcOrd="0" destOrd="0" presId="urn:microsoft.com/office/officeart/2005/8/layout/radial4"/>
    <dgm:cxn modelId="{00843BB7-6E74-44F7-AC20-22E50D24D2AB}" type="presOf" srcId="{CF9F9B98-5555-4D41-981F-527ECF12E997}" destId="{BAB2CBF2-C2F5-4374-BD1B-11B5B63C0369}" srcOrd="0" destOrd="0" presId="urn:microsoft.com/office/officeart/2005/8/layout/radial4"/>
    <dgm:cxn modelId="{192E6491-E702-4738-ACDC-8D59514624C6}" srcId="{B1423E14-E6A6-4FCD-A930-6F61C0DAE977}" destId="{DF9C7F79-1780-4E3A-A83F-F7182057DCCF}" srcOrd="6" destOrd="0" parTransId="{9AC58D94-3BED-4104-94C1-281146438AA5}" sibTransId="{A77C59D9-3D74-4187-BF0C-F187B6353FC5}"/>
    <dgm:cxn modelId="{46E7F88C-0B20-42CB-8202-E272E631B55B}" srcId="{7ADCF886-14DD-4502-B82D-2894BB052F28}" destId="{D2CA972E-0A37-4860-AF2A-0E2380C12609}" srcOrd="6" destOrd="0" parTransId="{4028F967-EB56-47FD-9722-6C4439FE98A6}" sibTransId="{D257F11E-075F-4081-80DD-140898395EC2}"/>
    <dgm:cxn modelId="{6F013046-FBB2-45FA-908A-17C697A266DB}" srcId="{7ADCF886-14DD-4502-B82D-2894BB052F28}" destId="{87BD046C-CE56-4E2A-B205-9BB8EC95CE64}" srcOrd="2" destOrd="0" parTransId="{9EA9F976-D8F7-4A9B-B2BF-892C6AE4B30A}" sibTransId="{143760DD-48EE-4393-ACC7-71CEF677A103}"/>
    <dgm:cxn modelId="{B39E82DC-03E6-42E3-82ED-6A125D804009}" srcId="{7ADCF886-14DD-4502-B82D-2894BB052F28}" destId="{29C0FE70-BA28-40DE-B2E4-B44934B21CB3}" srcOrd="4" destOrd="0" parTransId="{D47069CB-F0FC-4859-9FA6-4FFEB17B1521}" sibTransId="{4B9EAA47-6F64-4BA2-9F62-84A631F0C950}"/>
    <dgm:cxn modelId="{169EA02A-5575-4B09-906D-60912F231500}" srcId="{B1423E14-E6A6-4FCD-A930-6F61C0DAE977}" destId="{6F19DB14-579E-405A-80D7-D81AAFE152F6}" srcOrd="7" destOrd="0" parTransId="{60FE68C5-22B6-4005-A093-EBCB412F0C37}" sibTransId="{DB19F8D0-7759-4943-96BC-DE550A83ADBB}"/>
    <dgm:cxn modelId="{73B0CB72-60DF-4EE8-900A-349463ABE776}" type="presOf" srcId="{87BD046C-CE56-4E2A-B205-9BB8EC95CE64}" destId="{D97D7572-0993-4C74-9BF4-AD21641E1E78}" srcOrd="0" destOrd="0" presId="urn:microsoft.com/office/officeart/2005/8/layout/radial4"/>
    <dgm:cxn modelId="{7DC5001B-1B6E-4F5A-AAFF-55360354EB0F}" type="presOf" srcId="{8D0C10E0-103A-4E8B-9430-ADEBB2E10695}" destId="{141CDA0B-7DCB-46E8-8076-F94118870FA9}" srcOrd="0" destOrd="0" presId="urn:microsoft.com/office/officeart/2005/8/layout/radial4"/>
    <dgm:cxn modelId="{15238D68-521A-4A98-88BD-C4BCBB45F093}" type="presOf" srcId="{0FF0EF2F-14EB-4203-89E6-8BE2A855B4E6}" destId="{9C73B7D1-82F6-4FCD-837B-B5307F9A4F16}" srcOrd="0" destOrd="0" presId="urn:microsoft.com/office/officeart/2005/8/layout/radial4"/>
    <dgm:cxn modelId="{EDFABC3F-C2D7-4B3E-BCD2-142862575A2C}" srcId="{7ADCF886-14DD-4502-B82D-2894BB052F28}" destId="{80480576-7240-40F8-9A54-606377709990}" srcOrd="3" destOrd="0" parTransId="{CF9F9B98-5555-4D41-981F-527ECF12E997}" sibTransId="{FEC9C5A4-6BCA-4E47-A675-7FB79412C774}"/>
    <dgm:cxn modelId="{5E039390-5602-484C-8083-9BAEE0369444}" srcId="{B1423E14-E6A6-4FCD-A930-6F61C0DAE977}" destId="{7ADCF886-14DD-4502-B82D-2894BB052F28}" srcOrd="0" destOrd="0" parTransId="{5F87FB84-BAF9-4B45-B68B-97B2FF4453CA}" sibTransId="{AC9FBB90-6860-448B-B6B1-4768D32D5387}"/>
    <dgm:cxn modelId="{46A71437-CC7D-4959-8AF0-B0FD5961F7DA}" type="presOf" srcId="{8BED08DF-BB00-4605-ABC4-E04B7C5857FC}" destId="{A21492CD-2DEA-4461-8E4B-6275999EEEC4}" srcOrd="0" destOrd="0" presId="urn:microsoft.com/office/officeart/2005/8/layout/radial4"/>
    <dgm:cxn modelId="{C252C318-6A52-4F3A-A6ED-94415B2DDA11}" type="presOf" srcId="{33870312-7296-4DC6-80C5-131465C11618}" destId="{B207CBE2-C08B-4302-9A9C-824268D79A59}" srcOrd="0" destOrd="0" presId="urn:microsoft.com/office/officeart/2005/8/layout/radial4"/>
    <dgm:cxn modelId="{65DC6021-A7D9-45F8-9D46-573974E9BDC4}" type="presOf" srcId="{B1423E14-E6A6-4FCD-A930-6F61C0DAE977}" destId="{D5AA0C21-3C91-4BF3-A988-2A9820885579}" srcOrd="0" destOrd="0" presId="urn:microsoft.com/office/officeart/2005/8/layout/radial4"/>
    <dgm:cxn modelId="{2D61F80A-94F6-4FEC-9194-77E4FCE25F2A}" srcId="{B1423E14-E6A6-4FCD-A930-6F61C0DAE977}" destId="{5FFE43A5-3FDE-4AC9-8D52-0131271345C7}" srcOrd="5" destOrd="0" parTransId="{F911EAEF-99B3-4703-8FDA-9302E388B365}" sibTransId="{FD98746A-A342-40DC-94BE-82CFB9A7A943}"/>
    <dgm:cxn modelId="{3670C169-8AAE-4475-9EE0-504AE328030C}" srcId="{B1423E14-E6A6-4FCD-A930-6F61C0DAE977}" destId="{B4C74C4A-425C-4BDF-A623-7A129B52FA5F}" srcOrd="1" destOrd="0" parTransId="{2E9F741F-AF8B-4668-8451-4FBFAE2CAE9A}" sibTransId="{03A1B350-A13A-4216-A7E7-66155FDF4ECB}"/>
    <dgm:cxn modelId="{BF03C159-31E0-4F6A-BBFB-A37553DF6770}" srcId="{B1423E14-E6A6-4FCD-A930-6F61C0DAE977}" destId="{9C25B7CC-51E7-4D48-B331-6204A00EE34A}" srcOrd="4" destOrd="0" parTransId="{85E50AC0-05E9-4585-9ACF-1F4E3D1A9C36}" sibTransId="{9B0CA1F2-9177-4F64-B9C8-8F16AF120104}"/>
    <dgm:cxn modelId="{3E9DC860-D5E9-4758-84C3-354A0B7878D0}" type="presOf" srcId="{7ADCF886-14DD-4502-B82D-2894BB052F28}" destId="{49198062-8148-4BE9-99E7-0DB0D887CD15}" srcOrd="0" destOrd="0" presId="urn:microsoft.com/office/officeart/2005/8/layout/radial4"/>
    <dgm:cxn modelId="{249418A2-44F6-4BF1-AD4D-1492B3CC0067}" srcId="{B1423E14-E6A6-4FCD-A930-6F61C0DAE977}" destId="{E20889F0-3925-430D-B74F-D5EBE3E3FFEE}" srcOrd="2" destOrd="0" parTransId="{93F00C1D-1358-4198-8889-EC2A75645F88}" sibTransId="{839D983D-9912-4DBA-AE63-FAD58CA3D529}"/>
    <dgm:cxn modelId="{DD88C5A0-4EE0-41F6-A58B-42EEEC4DD9AE}" type="presOf" srcId="{D2CA972E-0A37-4860-AF2A-0E2380C12609}" destId="{B57E6C2E-B9B3-4211-976E-480B48D266B1}" srcOrd="0" destOrd="0" presId="urn:microsoft.com/office/officeart/2005/8/layout/radial4"/>
    <dgm:cxn modelId="{5B635317-798B-4A44-8CDC-7B543C814C2C}" type="presOf" srcId="{80480576-7240-40F8-9A54-606377709990}" destId="{7E385997-64D2-41D0-94E2-7C2493BC35EA}" srcOrd="0" destOrd="0" presId="urn:microsoft.com/office/officeart/2005/8/layout/radial4"/>
    <dgm:cxn modelId="{D686A979-9138-4EA3-BB5F-B62315976533}" srcId="{7ADCF886-14DD-4502-B82D-2894BB052F28}" destId="{0ED18A0E-B84F-4B87-8A83-7F878201E0F1}" srcOrd="0" destOrd="0" parTransId="{8BED08DF-BB00-4605-ABC4-E04B7C5857FC}" sibTransId="{0DF17EB2-1ED3-4518-9EFF-C60C0939AA34}"/>
    <dgm:cxn modelId="{E256D430-5605-43D0-BA67-C16588FD2381}" type="presOf" srcId="{29C0FE70-BA28-40DE-B2E4-B44934B21CB3}" destId="{8770E7B1-3B00-41CC-A87C-D9F971623DE0}" srcOrd="0" destOrd="0" presId="urn:microsoft.com/office/officeart/2005/8/layout/radial4"/>
    <dgm:cxn modelId="{6DB6F511-4BFB-48DC-BE45-54DA10984022}" type="presOf" srcId="{9EA9F976-D8F7-4A9B-B2BF-892C6AE4B30A}" destId="{1DAD3DF3-A6A9-4862-9B90-A722B6E3A910}" srcOrd="0" destOrd="0" presId="urn:microsoft.com/office/officeart/2005/8/layout/radial4"/>
    <dgm:cxn modelId="{3F524496-4E78-4D40-83E2-AA852F31FCD6}" type="presOf" srcId="{D47069CB-F0FC-4859-9FA6-4FFEB17B1521}" destId="{EB713533-6A32-4A5F-8517-490E1C13A075}" srcOrd="0" destOrd="0" presId="urn:microsoft.com/office/officeart/2005/8/layout/radial4"/>
    <dgm:cxn modelId="{4035C10C-E397-4E62-9F04-993BEB63AFB9}" srcId="{7ADCF886-14DD-4502-B82D-2894BB052F28}" destId="{8D0C10E0-103A-4E8B-9430-ADEBB2E10695}" srcOrd="5" destOrd="0" parTransId="{33870312-7296-4DC6-80C5-131465C11618}" sibTransId="{DA316977-956B-4799-B765-27CADDED670B}"/>
    <dgm:cxn modelId="{0402B013-C293-4330-8A8C-5428B28DE778}" type="presOf" srcId="{0ED18A0E-B84F-4B87-8A83-7F878201E0F1}" destId="{40D9056F-555A-4FAD-9720-4F9C8B1CE4EF}" srcOrd="0" destOrd="0" presId="urn:microsoft.com/office/officeart/2005/8/layout/radial4"/>
    <dgm:cxn modelId="{664AEC67-ADFC-49CB-9532-704AC49DD109}" type="presOf" srcId="{4028F967-EB56-47FD-9722-6C4439FE98A6}" destId="{C8FC9734-98E0-4C1B-BA1E-886501D24F04}" srcOrd="0" destOrd="0" presId="urn:microsoft.com/office/officeart/2005/8/layout/radial4"/>
    <dgm:cxn modelId="{9334F87F-EB6E-495C-8049-D32B9CEF7612}" srcId="{7ADCF886-14DD-4502-B82D-2894BB052F28}" destId="{059A66DA-A2D4-4AD7-8C1C-0B4D801D28DE}" srcOrd="1" destOrd="0" parTransId="{0FF0EF2F-14EB-4203-89E6-8BE2A855B4E6}" sibTransId="{BD5C72D4-1DF7-4DF6-B5C6-3D9662EA1070}"/>
    <dgm:cxn modelId="{428B513B-D20B-4725-A74C-4E59DFE3702A}" srcId="{B1423E14-E6A6-4FCD-A930-6F61C0DAE977}" destId="{CBD2E823-FC2E-46A8-A2D9-B21852B7408A}" srcOrd="3" destOrd="0" parTransId="{25DF16ED-1AFA-4551-9AEE-5BF833CAF7AA}" sibTransId="{CB317AA2-788D-44C1-A2D2-852741ECCAC2}"/>
    <dgm:cxn modelId="{832DD800-33B4-4651-9AEA-840A92E5BE50}" type="presParOf" srcId="{D5AA0C21-3C91-4BF3-A988-2A9820885579}" destId="{49198062-8148-4BE9-99E7-0DB0D887CD15}" srcOrd="0" destOrd="0" presId="urn:microsoft.com/office/officeart/2005/8/layout/radial4"/>
    <dgm:cxn modelId="{25824ED3-2E03-41ED-B5CC-2762C907DBFE}" type="presParOf" srcId="{D5AA0C21-3C91-4BF3-A988-2A9820885579}" destId="{A21492CD-2DEA-4461-8E4B-6275999EEEC4}" srcOrd="1" destOrd="0" presId="urn:microsoft.com/office/officeart/2005/8/layout/radial4"/>
    <dgm:cxn modelId="{E06950CF-7A96-43AE-BAC4-D1D3CA5325C2}" type="presParOf" srcId="{D5AA0C21-3C91-4BF3-A988-2A9820885579}" destId="{40D9056F-555A-4FAD-9720-4F9C8B1CE4EF}" srcOrd="2" destOrd="0" presId="urn:microsoft.com/office/officeart/2005/8/layout/radial4"/>
    <dgm:cxn modelId="{2BBC0C19-ADF6-4583-A169-F3E44DCEB081}" type="presParOf" srcId="{D5AA0C21-3C91-4BF3-A988-2A9820885579}" destId="{9C73B7D1-82F6-4FCD-837B-B5307F9A4F16}" srcOrd="3" destOrd="0" presId="urn:microsoft.com/office/officeart/2005/8/layout/radial4"/>
    <dgm:cxn modelId="{9FAFE51A-0D26-4B58-BC12-4E7283F138B3}" type="presParOf" srcId="{D5AA0C21-3C91-4BF3-A988-2A9820885579}" destId="{6E561194-650C-4642-A5D0-6FAD6D61A9BE}" srcOrd="4" destOrd="0" presId="urn:microsoft.com/office/officeart/2005/8/layout/radial4"/>
    <dgm:cxn modelId="{CEBA8AFA-1CAC-47D2-BBEF-CC6B625B84BC}" type="presParOf" srcId="{D5AA0C21-3C91-4BF3-A988-2A9820885579}" destId="{1DAD3DF3-A6A9-4862-9B90-A722B6E3A910}" srcOrd="5" destOrd="0" presId="urn:microsoft.com/office/officeart/2005/8/layout/radial4"/>
    <dgm:cxn modelId="{6DFCF079-C4EC-41E0-A89D-9513B209FB49}" type="presParOf" srcId="{D5AA0C21-3C91-4BF3-A988-2A9820885579}" destId="{D97D7572-0993-4C74-9BF4-AD21641E1E78}" srcOrd="6" destOrd="0" presId="urn:microsoft.com/office/officeart/2005/8/layout/radial4"/>
    <dgm:cxn modelId="{A9D9FD71-FDF2-4338-811F-AEBD6EF962D9}" type="presParOf" srcId="{D5AA0C21-3C91-4BF3-A988-2A9820885579}" destId="{BAB2CBF2-C2F5-4374-BD1B-11B5B63C0369}" srcOrd="7" destOrd="0" presId="urn:microsoft.com/office/officeart/2005/8/layout/radial4"/>
    <dgm:cxn modelId="{22FEE4A7-ABF6-4AE6-8D78-CA7F279AE75F}" type="presParOf" srcId="{D5AA0C21-3C91-4BF3-A988-2A9820885579}" destId="{7E385997-64D2-41D0-94E2-7C2493BC35EA}" srcOrd="8" destOrd="0" presId="urn:microsoft.com/office/officeart/2005/8/layout/radial4"/>
    <dgm:cxn modelId="{5F468416-5FD6-4374-BB05-0169FDF9F3B9}" type="presParOf" srcId="{D5AA0C21-3C91-4BF3-A988-2A9820885579}" destId="{EB713533-6A32-4A5F-8517-490E1C13A075}" srcOrd="9" destOrd="0" presId="urn:microsoft.com/office/officeart/2005/8/layout/radial4"/>
    <dgm:cxn modelId="{E06F036E-F162-4A73-AB75-648259CAE4D1}" type="presParOf" srcId="{D5AA0C21-3C91-4BF3-A988-2A9820885579}" destId="{8770E7B1-3B00-41CC-A87C-D9F971623DE0}" srcOrd="10" destOrd="0" presId="urn:microsoft.com/office/officeart/2005/8/layout/radial4"/>
    <dgm:cxn modelId="{104F82B7-C84A-447B-BBA5-264F5F69991D}" type="presParOf" srcId="{D5AA0C21-3C91-4BF3-A988-2A9820885579}" destId="{B207CBE2-C08B-4302-9A9C-824268D79A59}" srcOrd="11" destOrd="0" presId="urn:microsoft.com/office/officeart/2005/8/layout/radial4"/>
    <dgm:cxn modelId="{A9C48B3F-101B-4F74-838E-0E76767434A7}" type="presParOf" srcId="{D5AA0C21-3C91-4BF3-A988-2A9820885579}" destId="{141CDA0B-7DCB-46E8-8076-F94118870FA9}" srcOrd="12" destOrd="0" presId="urn:microsoft.com/office/officeart/2005/8/layout/radial4"/>
    <dgm:cxn modelId="{46803DBB-6C37-4D4D-8273-3264583C6891}" type="presParOf" srcId="{D5AA0C21-3C91-4BF3-A988-2A9820885579}" destId="{C8FC9734-98E0-4C1B-BA1E-886501D24F04}" srcOrd="13" destOrd="0" presId="urn:microsoft.com/office/officeart/2005/8/layout/radial4"/>
    <dgm:cxn modelId="{F803BF55-CCE0-4DCB-9A0C-0CC577AC4E06}" type="presParOf" srcId="{D5AA0C21-3C91-4BF3-A988-2A9820885579}" destId="{B57E6C2E-B9B3-4211-976E-480B48D266B1}" srcOrd="14" destOrd="0" presId="urn:microsoft.com/office/officeart/2005/8/layout/radial4"/>
  </dgm:cxnLst>
  <dgm:bg>
    <a:gradFill flip="none" rotWithShape="1">
      <a:gsLst>
        <a:gs pos="0">
          <a:srgbClr val="FBEAC7"/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5400000" scaled="0"/>
      <a:tileRect/>
    </a:gra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63491-6781-4081-AFD4-2F2259F2AB5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F5C0683-7816-478D-9348-A89A08DE133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0,9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4E6705-D571-413B-BCCC-A2B96BE9F0E1}" type="parTrans" cxnId="{134C2ECF-A121-4FC2-BC8F-2FEA143E2C11}">
      <dgm:prSet/>
      <dgm:spPr/>
      <dgm:t>
        <a:bodyPr/>
        <a:lstStyle/>
        <a:p>
          <a:endParaRPr lang="ru-RU"/>
        </a:p>
      </dgm:t>
    </dgm:pt>
    <dgm:pt modelId="{0ADFFA66-623F-49E4-936A-8118F89C131A}" type="sibTrans" cxnId="{134C2ECF-A121-4FC2-BC8F-2FEA143E2C11}">
      <dgm:prSet/>
      <dgm:spPr/>
      <dgm:t>
        <a:bodyPr/>
        <a:lstStyle/>
        <a:p>
          <a:endParaRPr lang="ru-RU"/>
        </a:p>
      </dgm:t>
    </dgm:pt>
    <dgm:pt modelId="{D634F7EE-09D0-4547-91C8-17E17984813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 муниципального образования Темрюкский район» – 0,7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F5D024-8B97-4393-8D40-672D55B14A1A}" type="parTrans" cxnId="{3D8D4F1F-9543-4EC5-B27E-1DB239CC3A9B}">
      <dgm:prSet/>
      <dgm:spPr/>
      <dgm:t>
        <a:bodyPr/>
        <a:lstStyle/>
        <a:p>
          <a:endParaRPr lang="ru-RU"/>
        </a:p>
      </dgm:t>
    </dgm:pt>
    <dgm:pt modelId="{5F2F3C86-C8BE-4ED3-880A-93614E6A70E2}" type="sibTrans" cxnId="{3D8D4F1F-9543-4EC5-B27E-1DB239CC3A9B}">
      <dgm:prSet/>
      <dgm:spPr/>
      <dgm:t>
        <a:bodyPr/>
        <a:lstStyle/>
        <a:p>
          <a:endParaRPr lang="ru-RU"/>
        </a:p>
      </dgm:t>
    </dgm:pt>
    <dgm:pt modelId="{5670E0C1-B673-484C-A27E-FCFD213A50D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«Качество» – 155,0 тыс.рублей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7913AF-84C5-4DD4-9C35-88E8FD2F7E80}" type="parTrans" cxnId="{4311E5AF-E1E9-4C22-9476-176D83849C04}">
      <dgm:prSet/>
      <dgm:spPr/>
      <dgm:t>
        <a:bodyPr/>
        <a:lstStyle/>
        <a:p>
          <a:endParaRPr lang="ru-RU"/>
        </a:p>
      </dgm:t>
    </dgm:pt>
    <dgm:pt modelId="{1887C15D-002A-47EB-9096-9A667B797E92}" type="sibTrans" cxnId="{4311E5AF-E1E9-4C22-9476-176D83849C04}">
      <dgm:prSet/>
      <dgm:spPr/>
      <dgm:t>
        <a:bodyPr/>
        <a:lstStyle/>
        <a:p>
          <a:endParaRPr lang="ru-RU"/>
        </a:p>
      </dgm:t>
    </dgm:pt>
    <dgm:pt modelId="{3D840B37-6BB2-49D1-853C-241C57052AC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 на территории муниципального образования Темрюкский район» – 6,5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6A1C09-D0CF-4C1F-B995-FA751702B87A}" type="parTrans" cxnId="{4A7F6B12-D733-46CD-8B24-35E9B45AD488}">
      <dgm:prSet/>
      <dgm:spPr/>
      <dgm:t>
        <a:bodyPr/>
        <a:lstStyle/>
        <a:p>
          <a:endParaRPr lang="ru-RU"/>
        </a:p>
      </dgm:t>
    </dgm:pt>
    <dgm:pt modelId="{623E2D5D-0F9C-4377-81EE-5D12B13D0898}" type="sibTrans" cxnId="{4A7F6B12-D733-46CD-8B24-35E9B45AD488}">
      <dgm:prSet/>
      <dgm:spPr/>
      <dgm:t>
        <a:bodyPr/>
        <a:lstStyle/>
        <a:p>
          <a:endParaRPr lang="ru-RU"/>
        </a:p>
      </dgm:t>
    </dgm:pt>
    <dgm:pt modelId="{0F7AFFE2-1EE9-42B6-BD84-79CD4C57D4A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экономики» – 1,7 млн.рублей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0A575-A9F9-4E2F-857A-6816309773B4}" type="sibTrans" cxnId="{AC5787F4-D08E-4DBF-9498-D670DC8E7C5B}">
      <dgm:prSet/>
      <dgm:spPr/>
      <dgm:t>
        <a:bodyPr/>
        <a:lstStyle/>
        <a:p>
          <a:endParaRPr lang="ru-RU"/>
        </a:p>
      </dgm:t>
    </dgm:pt>
    <dgm:pt modelId="{37845ADA-3B42-4A7B-9827-DE5801370C90}" type="parTrans" cxnId="{AC5787F4-D08E-4DBF-9498-D670DC8E7C5B}">
      <dgm:prSet/>
      <dgm:spPr/>
      <dgm:t>
        <a:bodyPr/>
        <a:lstStyle/>
        <a:p>
          <a:endParaRPr lang="ru-RU"/>
        </a:p>
      </dgm:t>
    </dgm:pt>
    <dgm:pt modelId="{CCE4499C-696F-4FB3-B776-7F2DAD403EE1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0,2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B236AA-0035-4993-8FA9-FE5326AF53A3}" type="parTrans" cxnId="{AD618B85-C2CA-4BD7-9F1D-5822B30427DF}">
      <dgm:prSet/>
      <dgm:spPr/>
      <dgm:t>
        <a:bodyPr/>
        <a:lstStyle/>
        <a:p>
          <a:endParaRPr lang="ru-RU"/>
        </a:p>
      </dgm:t>
    </dgm:pt>
    <dgm:pt modelId="{F9111487-F49D-4EAE-9BA5-6B2D7C300054}" type="sibTrans" cxnId="{AD618B85-C2CA-4BD7-9F1D-5822B30427DF}">
      <dgm:prSet/>
      <dgm:spPr/>
      <dgm:t>
        <a:bodyPr/>
        <a:lstStyle/>
        <a:p>
          <a:endParaRPr lang="ru-RU"/>
        </a:p>
      </dgm:t>
    </dgm:pt>
    <dgm:pt modelId="{CECDB158-D6CF-4433-AE42-2F4DE6ED3968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9,3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1A5FED-7D81-4ABC-BDF7-80737FBC3E82}" type="sibTrans" cxnId="{22CC7BAC-B80D-4BC9-922E-0331E29C304A}">
      <dgm:prSet/>
      <dgm:spPr/>
      <dgm:t>
        <a:bodyPr/>
        <a:lstStyle/>
        <a:p>
          <a:endParaRPr lang="ru-RU"/>
        </a:p>
      </dgm:t>
    </dgm:pt>
    <dgm:pt modelId="{973690C5-0BAC-4454-8911-DD5267E09F47}" type="parTrans" cxnId="{22CC7BAC-B80D-4BC9-922E-0331E29C304A}">
      <dgm:prSet/>
      <dgm:spPr/>
      <dgm:t>
        <a:bodyPr/>
        <a:lstStyle/>
        <a:p>
          <a:endParaRPr lang="ru-RU"/>
        </a:p>
      </dgm:t>
    </dgm:pt>
    <dgm:pt modelId="{1B3BD5FF-52D4-450A-9E93-F11B9623F2A9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0,4 млн.рублей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CBA91F-D8EE-4F74-91E0-584A41F90763}" type="parTrans" cxnId="{BB5C5F6D-9873-46A4-B7FE-513DB3F0D730}">
      <dgm:prSet/>
      <dgm:spPr/>
      <dgm:t>
        <a:bodyPr/>
        <a:lstStyle/>
        <a:p>
          <a:endParaRPr lang="ru-RU"/>
        </a:p>
      </dgm:t>
    </dgm:pt>
    <dgm:pt modelId="{7976127E-11F2-4368-912E-7CDDD71409E2}" type="sibTrans" cxnId="{BB5C5F6D-9873-46A4-B7FE-513DB3F0D730}">
      <dgm:prSet/>
      <dgm:spPr/>
      <dgm:t>
        <a:bodyPr/>
        <a:lstStyle/>
        <a:p>
          <a:endParaRPr lang="ru-RU"/>
        </a:p>
      </dgm:t>
    </dgm:pt>
    <dgm:pt modelId="{0810CC84-CCAD-4A1F-B3AD-3A40EE0B30C8}" type="pres">
      <dgm:prSet presAssocID="{23B63491-6781-4081-AFD4-2F2259F2AB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6A31C9-987F-4E1D-AB5E-1ADC2040E69F}" type="pres">
      <dgm:prSet presAssocID="{0F7AFFE2-1EE9-42B6-BD84-79CD4C57D4A4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1C243-EDC5-48AA-8374-F8BE662C440A}" type="pres">
      <dgm:prSet presAssocID="{2550A575-A9F9-4E2F-857A-6816309773B4}" presName="spacer" presStyleCnt="0"/>
      <dgm:spPr/>
    </dgm:pt>
    <dgm:pt modelId="{FF837927-CC05-48D2-90A5-DFE7BB1E1E9E}" type="pres">
      <dgm:prSet presAssocID="{AF5C0683-7816-478D-9348-A89A08DE1337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71F2C-0BAD-4986-98F8-634637928939}" type="pres">
      <dgm:prSet presAssocID="{0ADFFA66-623F-49E4-936A-8118F89C131A}" presName="spacer" presStyleCnt="0"/>
      <dgm:spPr/>
    </dgm:pt>
    <dgm:pt modelId="{2F8A64A1-859A-483D-9097-302F8E6B8A4F}" type="pres">
      <dgm:prSet presAssocID="{D634F7EE-09D0-4547-91C8-17E17984813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F6162-C0C2-47F1-9E24-C4F1D6C2142E}" type="pres">
      <dgm:prSet presAssocID="{5F2F3C86-C8BE-4ED3-880A-93614E6A70E2}" presName="spacer" presStyleCnt="0"/>
      <dgm:spPr/>
    </dgm:pt>
    <dgm:pt modelId="{BABAC1ED-4D82-4500-BE7B-C09CB67C4651}" type="pres">
      <dgm:prSet presAssocID="{5670E0C1-B673-484C-A27E-FCFD213A50D0}" presName="parentText" presStyleLbl="node1" presStyleIdx="3" presStyleCnt="8" custLinFactY="-1880" custLinFactNeighborX="-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5F7EA-9AB3-4937-9559-132BB7872E97}" type="pres">
      <dgm:prSet presAssocID="{1887C15D-002A-47EB-9096-9A667B797E92}" presName="spacer" presStyleCnt="0"/>
      <dgm:spPr/>
    </dgm:pt>
    <dgm:pt modelId="{0B0FABDA-F407-4467-A7DC-FEA8CA96852D}" type="pres">
      <dgm:prSet presAssocID="{3D840B37-6BB2-49D1-853C-241C57052AC0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CDC7A-E48D-4734-8443-8391A04086E7}" type="pres">
      <dgm:prSet presAssocID="{623E2D5D-0F9C-4377-81EE-5D12B13D0898}" presName="spacer" presStyleCnt="0"/>
      <dgm:spPr/>
    </dgm:pt>
    <dgm:pt modelId="{E12C2844-8368-4BE3-97DC-DFB8B36041F8}" type="pres">
      <dgm:prSet presAssocID="{CCE4499C-696F-4FB3-B776-7F2DAD403EE1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16154-1C94-490D-AD3D-C50A6DC2B319}" type="pres">
      <dgm:prSet presAssocID="{F9111487-F49D-4EAE-9BA5-6B2D7C300054}" presName="spacer" presStyleCnt="0"/>
      <dgm:spPr/>
    </dgm:pt>
    <dgm:pt modelId="{4F0E0805-279B-4CBE-9E1D-485CC231B04F}" type="pres">
      <dgm:prSet presAssocID="{1B3BD5FF-52D4-450A-9E93-F11B9623F2A9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CD197-8B27-422F-BF6E-A38C4EEC3363}" type="pres">
      <dgm:prSet presAssocID="{7976127E-11F2-4368-912E-7CDDD71409E2}" presName="spacer" presStyleCnt="0"/>
      <dgm:spPr/>
    </dgm:pt>
    <dgm:pt modelId="{1E5A792F-8029-4C5B-99BE-FFFCC2BD494D}" type="pres">
      <dgm:prSet presAssocID="{CECDB158-D6CF-4433-AE42-2F4DE6ED3968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CC7BAC-B80D-4BC9-922E-0331E29C304A}" srcId="{23B63491-6781-4081-AFD4-2F2259F2AB57}" destId="{CECDB158-D6CF-4433-AE42-2F4DE6ED3968}" srcOrd="7" destOrd="0" parTransId="{973690C5-0BAC-4454-8911-DD5267E09F47}" sibTransId="{E81A5FED-7D81-4ABC-BDF7-80737FBC3E82}"/>
    <dgm:cxn modelId="{134C2ECF-A121-4FC2-BC8F-2FEA143E2C11}" srcId="{23B63491-6781-4081-AFD4-2F2259F2AB57}" destId="{AF5C0683-7816-478D-9348-A89A08DE1337}" srcOrd="1" destOrd="0" parTransId="{C14E6705-D571-413B-BCCC-A2B96BE9F0E1}" sibTransId="{0ADFFA66-623F-49E4-936A-8118F89C131A}"/>
    <dgm:cxn modelId="{4C83F506-ABDD-4D1C-9303-A2737A731C7D}" type="presOf" srcId="{5670E0C1-B673-484C-A27E-FCFD213A50D0}" destId="{BABAC1ED-4D82-4500-BE7B-C09CB67C4651}" srcOrd="0" destOrd="0" presId="urn:microsoft.com/office/officeart/2005/8/layout/vList2"/>
    <dgm:cxn modelId="{F94483FB-C369-4E8A-AFFD-2651EFCE44BC}" type="presOf" srcId="{AF5C0683-7816-478D-9348-A89A08DE1337}" destId="{FF837927-CC05-48D2-90A5-DFE7BB1E1E9E}" srcOrd="0" destOrd="0" presId="urn:microsoft.com/office/officeart/2005/8/layout/vList2"/>
    <dgm:cxn modelId="{4A7F6B12-D733-46CD-8B24-35E9B45AD488}" srcId="{23B63491-6781-4081-AFD4-2F2259F2AB57}" destId="{3D840B37-6BB2-49D1-853C-241C57052AC0}" srcOrd="4" destOrd="0" parTransId="{DB6A1C09-D0CF-4C1F-B995-FA751702B87A}" sibTransId="{623E2D5D-0F9C-4377-81EE-5D12B13D0898}"/>
    <dgm:cxn modelId="{AC5787F4-D08E-4DBF-9498-D670DC8E7C5B}" srcId="{23B63491-6781-4081-AFD4-2F2259F2AB57}" destId="{0F7AFFE2-1EE9-42B6-BD84-79CD4C57D4A4}" srcOrd="0" destOrd="0" parTransId="{37845ADA-3B42-4A7B-9827-DE5801370C90}" sibTransId="{2550A575-A9F9-4E2F-857A-6816309773B4}"/>
    <dgm:cxn modelId="{BB5C5F6D-9873-46A4-B7FE-513DB3F0D730}" srcId="{23B63491-6781-4081-AFD4-2F2259F2AB57}" destId="{1B3BD5FF-52D4-450A-9E93-F11B9623F2A9}" srcOrd="6" destOrd="0" parTransId="{30CBA91F-D8EE-4F74-91E0-584A41F90763}" sibTransId="{7976127E-11F2-4368-912E-7CDDD71409E2}"/>
    <dgm:cxn modelId="{2202ED87-B620-408A-BA83-BCB11EFEA82C}" type="presOf" srcId="{3D840B37-6BB2-49D1-853C-241C57052AC0}" destId="{0B0FABDA-F407-4467-A7DC-FEA8CA96852D}" srcOrd="0" destOrd="0" presId="urn:microsoft.com/office/officeart/2005/8/layout/vList2"/>
    <dgm:cxn modelId="{AD618B85-C2CA-4BD7-9F1D-5822B30427DF}" srcId="{23B63491-6781-4081-AFD4-2F2259F2AB57}" destId="{CCE4499C-696F-4FB3-B776-7F2DAD403EE1}" srcOrd="5" destOrd="0" parTransId="{23B236AA-0035-4993-8FA9-FE5326AF53A3}" sibTransId="{F9111487-F49D-4EAE-9BA5-6B2D7C300054}"/>
    <dgm:cxn modelId="{E243CE41-0666-45F5-8959-360A5C14B271}" type="presOf" srcId="{D634F7EE-09D0-4547-91C8-17E179848135}" destId="{2F8A64A1-859A-483D-9097-302F8E6B8A4F}" srcOrd="0" destOrd="0" presId="urn:microsoft.com/office/officeart/2005/8/layout/vList2"/>
    <dgm:cxn modelId="{970C6572-79C5-45BD-A90F-978D06109328}" type="presOf" srcId="{CCE4499C-696F-4FB3-B776-7F2DAD403EE1}" destId="{E12C2844-8368-4BE3-97DC-DFB8B36041F8}" srcOrd="0" destOrd="0" presId="urn:microsoft.com/office/officeart/2005/8/layout/vList2"/>
    <dgm:cxn modelId="{0AE8588D-278D-4F7F-9A91-DA472AA88BDC}" type="presOf" srcId="{CECDB158-D6CF-4433-AE42-2F4DE6ED3968}" destId="{1E5A792F-8029-4C5B-99BE-FFFCC2BD494D}" srcOrd="0" destOrd="0" presId="urn:microsoft.com/office/officeart/2005/8/layout/vList2"/>
    <dgm:cxn modelId="{A1D1CDD0-6892-4B14-87B4-9F64DC50E4DA}" type="presOf" srcId="{23B63491-6781-4081-AFD4-2F2259F2AB57}" destId="{0810CC84-CCAD-4A1F-B3AD-3A40EE0B30C8}" srcOrd="0" destOrd="0" presId="urn:microsoft.com/office/officeart/2005/8/layout/vList2"/>
    <dgm:cxn modelId="{A0DD4206-4E35-411C-BBE4-85E53D7B043D}" type="presOf" srcId="{1B3BD5FF-52D4-450A-9E93-F11B9623F2A9}" destId="{4F0E0805-279B-4CBE-9E1D-485CC231B04F}" srcOrd="0" destOrd="0" presId="urn:microsoft.com/office/officeart/2005/8/layout/vList2"/>
    <dgm:cxn modelId="{4311E5AF-E1E9-4C22-9476-176D83849C04}" srcId="{23B63491-6781-4081-AFD4-2F2259F2AB57}" destId="{5670E0C1-B673-484C-A27E-FCFD213A50D0}" srcOrd="3" destOrd="0" parTransId="{957913AF-84C5-4DD4-9C35-88E8FD2F7E80}" sibTransId="{1887C15D-002A-47EB-9096-9A667B797E92}"/>
    <dgm:cxn modelId="{3D8D4F1F-9543-4EC5-B27E-1DB239CC3A9B}" srcId="{23B63491-6781-4081-AFD4-2F2259F2AB57}" destId="{D634F7EE-09D0-4547-91C8-17E179848135}" srcOrd="2" destOrd="0" parTransId="{63F5D024-8B97-4393-8D40-672D55B14A1A}" sibTransId="{5F2F3C86-C8BE-4ED3-880A-93614E6A70E2}"/>
    <dgm:cxn modelId="{70AA9ACD-850A-4BF4-B4AF-CFA9C9A9FAA3}" type="presOf" srcId="{0F7AFFE2-1EE9-42B6-BD84-79CD4C57D4A4}" destId="{5A6A31C9-987F-4E1D-AB5E-1ADC2040E69F}" srcOrd="0" destOrd="0" presId="urn:microsoft.com/office/officeart/2005/8/layout/vList2"/>
    <dgm:cxn modelId="{029B3F5B-1537-4957-A446-CC50EC430954}" type="presParOf" srcId="{0810CC84-CCAD-4A1F-B3AD-3A40EE0B30C8}" destId="{5A6A31C9-987F-4E1D-AB5E-1ADC2040E69F}" srcOrd="0" destOrd="0" presId="urn:microsoft.com/office/officeart/2005/8/layout/vList2"/>
    <dgm:cxn modelId="{896E1EAE-54AB-41B2-BCB9-CD02C0E92BD0}" type="presParOf" srcId="{0810CC84-CCAD-4A1F-B3AD-3A40EE0B30C8}" destId="{E021C243-EDC5-48AA-8374-F8BE662C440A}" srcOrd="1" destOrd="0" presId="urn:microsoft.com/office/officeart/2005/8/layout/vList2"/>
    <dgm:cxn modelId="{B8804CC3-E6F2-416C-A24C-BFB0E0B8029A}" type="presParOf" srcId="{0810CC84-CCAD-4A1F-B3AD-3A40EE0B30C8}" destId="{FF837927-CC05-48D2-90A5-DFE7BB1E1E9E}" srcOrd="2" destOrd="0" presId="urn:microsoft.com/office/officeart/2005/8/layout/vList2"/>
    <dgm:cxn modelId="{78A1F61D-5AAF-42AA-967E-FD8BA0212C86}" type="presParOf" srcId="{0810CC84-CCAD-4A1F-B3AD-3A40EE0B30C8}" destId="{20871F2C-0BAD-4986-98F8-634637928939}" srcOrd="3" destOrd="0" presId="urn:microsoft.com/office/officeart/2005/8/layout/vList2"/>
    <dgm:cxn modelId="{7C64CBA1-5ADC-485D-8161-4140EC29491A}" type="presParOf" srcId="{0810CC84-CCAD-4A1F-B3AD-3A40EE0B30C8}" destId="{2F8A64A1-859A-483D-9097-302F8E6B8A4F}" srcOrd="4" destOrd="0" presId="urn:microsoft.com/office/officeart/2005/8/layout/vList2"/>
    <dgm:cxn modelId="{1DF11069-47B1-4D27-8C4B-84A5F946A01C}" type="presParOf" srcId="{0810CC84-CCAD-4A1F-B3AD-3A40EE0B30C8}" destId="{17FF6162-C0C2-47F1-9E24-C4F1D6C2142E}" srcOrd="5" destOrd="0" presId="urn:microsoft.com/office/officeart/2005/8/layout/vList2"/>
    <dgm:cxn modelId="{EDF51F17-9DA0-4B1A-8749-EA7C1537C118}" type="presParOf" srcId="{0810CC84-CCAD-4A1F-B3AD-3A40EE0B30C8}" destId="{BABAC1ED-4D82-4500-BE7B-C09CB67C4651}" srcOrd="6" destOrd="0" presId="urn:microsoft.com/office/officeart/2005/8/layout/vList2"/>
    <dgm:cxn modelId="{A112AD7C-FFE4-4BE6-A7A8-AB83CB0247F0}" type="presParOf" srcId="{0810CC84-CCAD-4A1F-B3AD-3A40EE0B30C8}" destId="{B7C5F7EA-9AB3-4937-9559-132BB7872E97}" srcOrd="7" destOrd="0" presId="urn:microsoft.com/office/officeart/2005/8/layout/vList2"/>
    <dgm:cxn modelId="{86CA344D-29AC-4251-BEBF-CBE6AD76CAE0}" type="presParOf" srcId="{0810CC84-CCAD-4A1F-B3AD-3A40EE0B30C8}" destId="{0B0FABDA-F407-4467-A7DC-FEA8CA96852D}" srcOrd="8" destOrd="0" presId="urn:microsoft.com/office/officeart/2005/8/layout/vList2"/>
    <dgm:cxn modelId="{81417628-9352-4DC3-A0E7-69BE8B500BF5}" type="presParOf" srcId="{0810CC84-CCAD-4A1F-B3AD-3A40EE0B30C8}" destId="{DE4CDC7A-E48D-4734-8443-8391A04086E7}" srcOrd="9" destOrd="0" presId="urn:microsoft.com/office/officeart/2005/8/layout/vList2"/>
    <dgm:cxn modelId="{601D34A9-57CF-4ECB-97A9-6B12EF147E6C}" type="presParOf" srcId="{0810CC84-CCAD-4A1F-B3AD-3A40EE0B30C8}" destId="{E12C2844-8368-4BE3-97DC-DFB8B36041F8}" srcOrd="10" destOrd="0" presId="urn:microsoft.com/office/officeart/2005/8/layout/vList2"/>
    <dgm:cxn modelId="{FD94407F-FBE1-4607-85AD-C60377CA7D62}" type="presParOf" srcId="{0810CC84-CCAD-4A1F-B3AD-3A40EE0B30C8}" destId="{29B16154-1C94-490D-AD3D-C50A6DC2B319}" srcOrd="11" destOrd="0" presId="urn:microsoft.com/office/officeart/2005/8/layout/vList2"/>
    <dgm:cxn modelId="{B8283733-7909-4135-8E26-99886EAD99E1}" type="presParOf" srcId="{0810CC84-CCAD-4A1F-B3AD-3A40EE0B30C8}" destId="{4F0E0805-279B-4CBE-9E1D-485CC231B04F}" srcOrd="12" destOrd="0" presId="urn:microsoft.com/office/officeart/2005/8/layout/vList2"/>
    <dgm:cxn modelId="{EF63CA99-DF4A-4819-907A-78AF7A9C841F}" type="presParOf" srcId="{0810CC84-CCAD-4A1F-B3AD-3A40EE0B30C8}" destId="{C6FCD197-8B27-422F-BF6E-A38C4EEC3363}" srcOrd="13" destOrd="0" presId="urn:microsoft.com/office/officeart/2005/8/layout/vList2"/>
    <dgm:cxn modelId="{E7F9641D-C86A-4D8D-94C1-033A119DF5C2}" type="presParOf" srcId="{0810CC84-CCAD-4A1F-B3AD-3A40EE0B30C8}" destId="{1E5A792F-8029-4C5B-99BE-FFFCC2BD494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6AE3CB-8F00-4D37-8AE9-2255C41000EF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6E1B6777-78E4-4638-B446-2631FF465F9A}">
      <dgm:prSet phldrT="[Текст]" custT="1"/>
      <dgm:spPr>
        <a:gradFill rotWithShape="0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Аварийно-спасательный отряд </a:t>
          </a:r>
        </a:p>
        <a:p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8,3 млн.рублей</a:t>
          </a:r>
          <a:endParaRPr lang="ru-RU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296CB686-A888-4F67-AF93-CEF608B03B3C}" type="par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5F656325-5A76-4F58-9EA2-09DDE4EEA44C}" type="sibTrans" cxnId="{BF9DFF97-0089-49C7-8289-B730D81DF720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E466AE6-1994-448A-A113-590BB568FEE9}">
      <dgm:prSet phldrT="[Текст]" custT="1"/>
      <dgm:spPr>
        <a:gradFill rotWithShape="0">
          <a:gsLst>
            <a:gs pos="0">
              <a:schemeClr val="accent1">
                <a:tint val="66000"/>
                <a:satMod val="160000"/>
                <a:alpha val="5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Содержание управления ГО ЧС 6,4 млн.рублей</a:t>
          </a:r>
          <a:endParaRPr lang="ru-RU" sz="18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D18E7CC0-3A1F-4D5B-AE49-57724A2D25F0}" type="par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0C7D2C98-14AE-4FED-AFDE-1E854E74BAAB}" type="sibTrans" cxnId="{156990BC-D35C-4067-9050-0B070FDF06C1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B6BFF7E-D8A2-4C3E-9FD4-10415BD0BC07}">
      <dgm:prSet phldrT="[Текст]" custT="1"/>
      <dgm:spPr>
        <a:gradFill rotWithShape="0">
          <a:gsLst>
            <a:gs pos="0">
              <a:schemeClr val="accent1">
                <a:alpha val="2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ctr"/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Программные мероприятия  0,6</a:t>
          </a:r>
          <a:r>
            <a:rPr lang="ru-RU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млн.рублей</a:t>
          </a:r>
          <a:endParaRPr lang="ru-RU" sz="20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336CCBB8-741B-4727-8A32-00C01C76A9C9}" type="par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A55088C2-B5AC-45AF-8A05-C1FE9367EFDD}" type="sibTrans" cxnId="{0CCD7332-7530-4F42-A439-5E140DF8C3A7}">
      <dgm:prSet/>
      <dgm:spPr/>
      <dgm:t>
        <a:bodyPr/>
        <a:lstStyle/>
        <a:p>
          <a:endParaRPr lang="ru-RU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2C06436B-D640-475D-B53A-7EC16E6DFD17}" type="pres">
      <dgm:prSet presAssocID="{0A6AE3CB-8F00-4D37-8AE9-2255C41000EF}" presName="compositeShape" presStyleCnt="0">
        <dgm:presLayoutVars>
          <dgm:chMax val="7"/>
          <dgm:dir/>
          <dgm:resizeHandles val="exact"/>
        </dgm:presLayoutVars>
      </dgm:prSet>
      <dgm:spPr/>
    </dgm:pt>
    <dgm:pt modelId="{04FCE947-294A-44D4-B364-F2547EAC24C9}" type="pres">
      <dgm:prSet presAssocID="{6E1B6777-78E4-4638-B446-2631FF465F9A}" presName="circ1" presStyleLbl="vennNode1" presStyleIdx="0" presStyleCnt="3" custLinFactNeighborX="-2735" custLinFactNeighborY="-6641"/>
      <dgm:spPr/>
      <dgm:t>
        <a:bodyPr/>
        <a:lstStyle/>
        <a:p>
          <a:endParaRPr lang="ru-RU"/>
        </a:p>
      </dgm:t>
    </dgm:pt>
    <dgm:pt modelId="{1D8B36B7-4E48-4C74-91FC-3C6E0AE17437}" type="pres">
      <dgm:prSet presAssocID="{6E1B6777-78E4-4638-B446-2631FF465F9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0C752-D577-46D4-B277-77428CF13A92}" type="pres">
      <dgm:prSet presAssocID="{2E466AE6-1994-448A-A113-590BB568FEE9}" presName="circ2" presStyleLbl="vennNode1" presStyleIdx="1" presStyleCnt="3" custScaleX="110050" custLinFactNeighborX="4427" custLinFactNeighborY="-3704"/>
      <dgm:spPr/>
      <dgm:t>
        <a:bodyPr/>
        <a:lstStyle/>
        <a:p>
          <a:endParaRPr lang="ru-RU"/>
        </a:p>
      </dgm:t>
    </dgm:pt>
    <dgm:pt modelId="{67C10225-1492-4D92-B83D-F553933D924F}" type="pres">
      <dgm:prSet presAssocID="{2E466AE6-1994-448A-A113-590BB568FEE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1C38-3EDB-4B96-8355-5359DF733DCC}" type="pres">
      <dgm:prSet presAssocID="{AB6BFF7E-D8A2-4C3E-9FD4-10415BD0BC07}" presName="circ3" presStyleLbl="vennNode1" presStyleIdx="2" presStyleCnt="3" custScaleX="112355" custLinFactNeighborX="-14387" custLinFactNeighborY="-3704"/>
      <dgm:spPr/>
      <dgm:t>
        <a:bodyPr/>
        <a:lstStyle/>
        <a:p>
          <a:endParaRPr lang="ru-RU"/>
        </a:p>
      </dgm:t>
    </dgm:pt>
    <dgm:pt modelId="{39DC1BF2-B6F5-499D-82B4-31617972F880}" type="pres">
      <dgm:prSet presAssocID="{AB6BFF7E-D8A2-4C3E-9FD4-10415BD0BC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DD2D4E-DEDF-49FC-BF0C-416A2E6155AB}" type="presOf" srcId="{2E466AE6-1994-448A-A113-590BB568FEE9}" destId="{EEA0C752-D577-46D4-B277-77428CF13A92}" srcOrd="0" destOrd="0" presId="urn:microsoft.com/office/officeart/2005/8/layout/venn1"/>
    <dgm:cxn modelId="{72DD1826-FBB4-4F62-BBA2-AABB9CAB298C}" type="presOf" srcId="{6E1B6777-78E4-4638-B446-2631FF465F9A}" destId="{04FCE947-294A-44D4-B364-F2547EAC24C9}" srcOrd="0" destOrd="0" presId="urn:microsoft.com/office/officeart/2005/8/layout/venn1"/>
    <dgm:cxn modelId="{DA9EED3C-C587-4663-9DDA-006512620F7C}" type="presOf" srcId="{AB6BFF7E-D8A2-4C3E-9FD4-10415BD0BC07}" destId="{E6EF1C38-3EDB-4B96-8355-5359DF733DCC}" srcOrd="0" destOrd="0" presId="urn:microsoft.com/office/officeart/2005/8/layout/venn1"/>
    <dgm:cxn modelId="{EDC5804D-F887-438B-B532-66F2DD7139B2}" type="presOf" srcId="{6E1B6777-78E4-4638-B446-2631FF465F9A}" destId="{1D8B36B7-4E48-4C74-91FC-3C6E0AE17437}" srcOrd="1" destOrd="0" presId="urn:microsoft.com/office/officeart/2005/8/layout/venn1"/>
    <dgm:cxn modelId="{848E9A41-8618-41FA-B820-1389DB49E5F2}" type="presOf" srcId="{AB6BFF7E-D8A2-4C3E-9FD4-10415BD0BC07}" destId="{39DC1BF2-B6F5-499D-82B4-31617972F880}" srcOrd="1" destOrd="0" presId="urn:microsoft.com/office/officeart/2005/8/layout/venn1"/>
    <dgm:cxn modelId="{0CCD7332-7530-4F42-A439-5E140DF8C3A7}" srcId="{0A6AE3CB-8F00-4D37-8AE9-2255C41000EF}" destId="{AB6BFF7E-D8A2-4C3E-9FD4-10415BD0BC07}" srcOrd="2" destOrd="0" parTransId="{336CCBB8-741B-4727-8A32-00C01C76A9C9}" sibTransId="{A55088C2-B5AC-45AF-8A05-C1FE9367EFDD}"/>
    <dgm:cxn modelId="{BF9DFF97-0089-49C7-8289-B730D81DF720}" srcId="{0A6AE3CB-8F00-4D37-8AE9-2255C41000EF}" destId="{6E1B6777-78E4-4638-B446-2631FF465F9A}" srcOrd="0" destOrd="0" parTransId="{296CB686-A888-4F67-AF93-CEF608B03B3C}" sibTransId="{5F656325-5A76-4F58-9EA2-09DDE4EEA44C}"/>
    <dgm:cxn modelId="{156990BC-D35C-4067-9050-0B070FDF06C1}" srcId="{0A6AE3CB-8F00-4D37-8AE9-2255C41000EF}" destId="{2E466AE6-1994-448A-A113-590BB568FEE9}" srcOrd="1" destOrd="0" parTransId="{D18E7CC0-3A1F-4D5B-AE49-57724A2D25F0}" sibTransId="{0C7D2C98-14AE-4FED-AFDE-1E854E74BAAB}"/>
    <dgm:cxn modelId="{85F756E1-F9A2-4F41-BE59-7DD36E8DDB15}" type="presOf" srcId="{0A6AE3CB-8F00-4D37-8AE9-2255C41000EF}" destId="{2C06436B-D640-475D-B53A-7EC16E6DFD17}" srcOrd="0" destOrd="0" presId="urn:microsoft.com/office/officeart/2005/8/layout/venn1"/>
    <dgm:cxn modelId="{618DEC76-9C91-444D-8AE8-722A6DC9863C}" type="presOf" srcId="{2E466AE6-1994-448A-A113-590BB568FEE9}" destId="{67C10225-1492-4D92-B83D-F553933D924F}" srcOrd="1" destOrd="0" presId="urn:microsoft.com/office/officeart/2005/8/layout/venn1"/>
    <dgm:cxn modelId="{261F4C5D-1922-40C2-BAC9-83E067048DA0}" type="presParOf" srcId="{2C06436B-D640-475D-B53A-7EC16E6DFD17}" destId="{04FCE947-294A-44D4-B364-F2547EAC24C9}" srcOrd="0" destOrd="0" presId="urn:microsoft.com/office/officeart/2005/8/layout/venn1"/>
    <dgm:cxn modelId="{B9E970E8-AC02-4752-8A9E-03EFECA0D334}" type="presParOf" srcId="{2C06436B-D640-475D-B53A-7EC16E6DFD17}" destId="{1D8B36B7-4E48-4C74-91FC-3C6E0AE17437}" srcOrd="1" destOrd="0" presId="urn:microsoft.com/office/officeart/2005/8/layout/venn1"/>
    <dgm:cxn modelId="{DDBFBF08-6EAB-49F9-919D-63D45B80CC58}" type="presParOf" srcId="{2C06436B-D640-475D-B53A-7EC16E6DFD17}" destId="{EEA0C752-D577-46D4-B277-77428CF13A92}" srcOrd="2" destOrd="0" presId="urn:microsoft.com/office/officeart/2005/8/layout/venn1"/>
    <dgm:cxn modelId="{F4B60B55-8134-447F-B172-53259BF87171}" type="presParOf" srcId="{2C06436B-D640-475D-B53A-7EC16E6DFD17}" destId="{67C10225-1492-4D92-B83D-F553933D924F}" srcOrd="3" destOrd="0" presId="urn:microsoft.com/office/officeart/2005/8/layout/venn1"/>
    <dgm:cxn modelId="{827DFB38-A49B-4992-846E-29A1A13716AE}" type="presParOf" srcId="{2C06436B-D640-475D-B53A-7EC16E6DFD17}" destId="{E6EF1C38-3EDB-4B96-8355-5359DF733DCC}" srcOrd="4" destOrd="0" presId="urn:microsoft.com/office/officeart/2005/8/layout/venn1"/>
    <dgm:cxn modelId="{EEAD52C8-398E-4125-83CC-B4E1BE04253F}" type="presParOf" srcId="{2C06436B-D640-475D-B53A-7EC16E6DFD17}" destId="{39DC1BF2-B6F5-499D-82B4-31617972F88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28C252-D8B5-41A1-8556-2896067C941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993D92-BA88-4A6A-BDAC-742A5B6186F4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30,0 млн.рублей иных межбюджетных трансфертов;</a:t>
          </a:r>
          <a:endParaRPr lang="ru-RU" sz="2600" dirty="0">
            <a:latin typeface="Times New Roman" pitchFamily="18" charset="0"/>
            <a:cs typeface="Times New Roman" pitchFamily="18" charset="0"/>
          </a:endParaRPr>
        </a:p>
      </dgm:t>
    </dgm:pt>
    <dgm:pt modelId="{E236B76B-D6BC-489A-9F3C-2FDAE3D88BF7}" type="parTrans" cxnId="{C1913FDF-4D7A-400B-BFB3-F73CB695C6C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4338590-5743-4687-8B8D-B47C7DB6BA14}" type="sibTrans" cxnId="{C1913FDF-4D7A-400B-BFB3-F73CB695C6C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7066BA-9624-4708-9080-663B8D0CF24A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8,9 млн.рублей  дотации на выравнивание бюджетной обеспеченности поселений из районного бюджета.</a:t>
          </a:r>
        </a:p>
      </dgm:t>
    </dgm:pt>
    <dgm:pt modelId="{6C3BA1CA-11E7-402C-94B2-340520A0BA77}" type="parTrans" cxnId="{D4004AED-D7D9-4265-8FBE-006DEDAEA0B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DA41017-3EFE-433C-9D63-606F8EFDFA1B}" type="sibTrans" cxnId="{D4004AED-D7D9-4265-8FBE-006DEDAEA0B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23B79FD-C82E-4E4A-9AEB-1ADE8181F745}" type="pres">
      <dgm:prSet presAssocID="{B828C252-D8B5-41A1-8556-2896067C941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EA8528-A2C8-4E6B-A855-91CDB31A6DCA}" type="pres">
      <dgm:prSet presAssocID="{E3993D92-BA88-4A6A-BDAC-742A5B6186F4}" presName="parentLin" presStyleCnt="0"/>
      <dgm:spPr/>
    </dgm:pt>
    <dgm:pt modelId="{0AF1E6C9-FE6D-49DE-A9CD-9A251FC7EEE0}" type="pres">
      <dgm:prSet presAssocID="{E3993D92-BA88-4A6A-BDAC-742A5B6186F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849AA57-4185-4E95-909E-2587E1097900}" type="pres">
      <dgm:prSet presAssocID="{E3993D92-BA88-4A6A-BDAC-742A5B6186F4}" presName="parentText" presStyleLbl="node1" presStyleIdx="0" presStyleCnt="2" custScaleX="131746" custScaleY="118616" custLinFactNeighborX="-4762" custLinFactNeighborY="370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42169-0FFA-4859-BE5B-1AD443FAA378}" type="pres">
      <dgm:prSet presAssocID="{E3993D92-BA88-4A6A-BDAC-742A5B6186F4}" presName="negativeSpace" presStyleCnt="0"/>
      <dgm:spPr/>
    </dgm:pt>
    <dgm:pt modelId="{B5EB4FB9-3D3C-42A7-8007-3641B0743EA6}" type="pres">
      <dgm:prSet presAssocID="{E3993D92-BA88-4A6A-BDAC-742A5B6186F4}" presName="childText" presStyleLbl="conFgAcc1" presStyleIdx="0" presStyleCnt="2">
        <dgm:presLayoutVars>
          <dgm:bulletEnabled val="1"/>
        </dgm:presLayoutVars>
      </dgm:prSet>
      <dgm:spPr/>
    </dgm:pt>
    <dgm:pt modelId="{71B603B9-5D09-4A68-B092-57B5ADA8B3CE}" type="pres">
      <dgm:prSet presAssocID="{34338590-5743-4687-8B8D-B47C7DB6BA14}" presName="spaceBetweenRectangles" presStyleCnt="0"/>
      <dgm:spPr/>
    </dgm:pt>
    <dgm:pt modelId="{22AD061A-60FD-45FE-8F91-E09BA5E2C1F6}" type="pres">
      <dgm:prSet presAssocID="{4E7066BA-9624-4708-9080-663B8D0CF24A}" presName="parentLin" presStyleCnt="0"/>
      <dgm:spPr/>
    </dgm:pt>
    <dgm:pt modelId="{148162D5-E3C0-41FE-A736-9D541F1D6302}" type="pres">
      <dgm:prSet presAssocID="{4E7066BA-9624-4708-9080-663B8D0CF24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14DE9B8-497B-4088-B9FA-BFBF5A8472B0}" type="pres">
      <dgm:prSet presAssocID="{4E7066BA-9624-4708-9080-663B8D0CF24A}" presName="parentText" presStyleLbl="node1" presStyleIdx="1" presStyleCnt="2" custScaleX="128954" custScaleY="139940" custLinFactNeighborX="-4762" custLinFactNeighborY="15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53DE8-F3A2-439C-BB0C-5434904BE13F}" type="pres">
      <dgm:prSet presAssocID="{4E7066BA-9624-4708-9080-663B8D0CF24A}" presName="negativeSpace" presStyleCnt="0"/>
      <dgm:spPr/>
    </dgm:pt>
    <dgm:pt modelId="{47A430FA-886F-45FC-845D-98C41807957C}" type="pres">
      <dgm:prSet presAssocID="{4E7066BA-9624-4708-9080-663B8D0CF24A}" presName="childText" presStyleLbl="conFgAcc1" presStyleIdx="1" presStyleCnt="2" custLinFactNeighborY="-96968">
        <dgm:presLayoutVars>
          <dgm:bulletEnabled val="1"/>
        </dgm:presLayoutVars>
      </dgm:prSet>
      <dgm:spPr/>
    </dgm:pt>
  </dgm:ptLst>
  <dgm:cxnLst>
    <dgm:cxn modelId="{B5CAADFD-16BD-4865-8419-301716A0720D}" type="presOf" srcId="{E3993D92-BA88-4A6A-BDAC-742A5B6186F4}" destId="{0AF1E6C9-FE6D-49DE-A9CD-9A251FC7EEE0}" srcOrd="0" destOrd="0" presId="urn:microsoft.com/office/officeart/2005/8/layout/list1"/>
    <dgm:cxn modelId="{C1913FDF-4D7A-400B-BFB3-F73CB695C6C5}" srcId="{B828C252-D8B5-41A1-8556-2896067C9417}" destId="{E3993D92-BA88-4A6A-BDAC-742A5B6186F4}" srcOrd="0" destOrd="0" parTransId="{E236B76B-D6BC-489A-9F3C-2FDAE3D88BF7}" sibTransId="{34338590-5743-4687-8B8D-B47C7DB6BA14}"/>
    <dgm:cxn modelId="{3E86E54B-D8DA-4E9E-8E0A-B331A6877E57}" type="presOf" srcId="{4E7066BA-9624-4708-9080-663B8D0CF24A}" destId="{A14DE9B8-497B-4088-B9FA-BFBF5A8472B0}" srcOrd="1" destOrd="0" presId="urn:microsoft.com/office/officeart/2005/8/layout/list1"/>
    <dgm:cxn modelId="{FF06CE42-3E8A-4CD0-8833-0DAC13380818}" type="presOf" srcId="{E3993D92-BA88-4A6A-BDAC-742A5B6186F4}" destId="{F849AA57-4185-4E95-909E-2587E1097900}" srcOrd="1" destOrd="0" presId="urn:microsoft.com/office/officeart/2005/8/layout/list1"/>
    <dgm:cxn modelId="{47A73209-A12F-4E7A-9FB2-6094DE991CF7}" type="presOf" srcId="{B828C252-D8B5-41A1-8556-2896067C9417}" destId="{D23B79FD-C82E-4E4A-9AEB-1ADE8181F745}" srcOrd="0" destOrd="0" presId="urn:microsoft.com/office/officeart/2005/8/layout/list1"/>
    <dgm:cxn modelId="{D4004AED-D7D9-4265-8FBE-006DEDAEA0BD}" srcId="{B828C252-D8B5-41A1-8556-2896067C9417}" destId="{4E7066BA-9624-4708-9080-663B8D0CF24A}" srcOrd="1" destOrd="0" parTransId="{6C3BA1CA-11E7-402C-94B2-340520A0BA77}" sibTransId="{5DA41017-3EFE-433C-9D63-606F8EFDFA1B}"/>
    <dgm:cxn modelId="{C0AE91DB-0F95-4719-9829-B27603651856}" type="presOf" srcId="{4E7066BA-9624-4708-9080-663B8D0CF24A}" destId="{148162D5-E3C0-41FE-A736-9D541F1D6302}" srcOrd="0" destOrd="0" presId="urn:microsoft.com/office/officeart/2005/8/layout/list1"/>
    <dgm:cxn modelId="{06590A0C-2AA6-4E3C-A30B-5C357C137D2B}" type="presParOf" srcId="{D23B79FD-C82E-4E4A-9AEB-1ADE8181F745}" destId="{5FEA8528-A2C8-4E6B-A855-91CDB31A6DCA}" srcOrd="0" destOrd="0" presId="urn:microsoft.com/office/officeart/2005/8/layout/list1"/>
    <dgm:cxn modelId="{C2C64EE2-05E3-43A1-A7AD-CE66232F5DAD}" type="presParOf" srcId="{5FEA8528-A2C8-4E6B-A855-91CDB31A6DCA}" destId="{0AF1E6C9-FE6D-49DE-A9CD-9A251FC7EEE0}" srcOrd="0" destOrd="0" presId="urn:microsoft.com/office/officeart/2005/8/layout/list1"/>
    <dgm:cxn modelId="{A1478682-B2CE-472C-852C-CEE261D5A58E}" type="presParOf" srcId="{5FEA8528-A2C8-4E6B-A855-91CDB31A6DCA}" destId="{F849AA57-4185-4E95-909E-2587E1097900}" srcOrd="1" destOrd="0" presId="urn:microsoft.com/office/officeart/2005/8/layout/list1"/>
    <dgm:cxn modelId="{7D36398C-822A-4499-99C5-296DB642A6A2}" type="presParOf" srcId="{D23B79FD-C82E-4E4A-9AEB-1ADE8181F745}" destId="{63B42169-0FFA-4859-BE5B-1AD443FAA378}" srcOrd="1" destOrd="0" presId="urn:microsoft.com/office/officeart/2005/8/layout/list1"/>
    <dgm:cxn modelId="{8C3669AE-7DCB-4947-A6E7-4C50463A82E6}" type="presParOf" srcId="{D23B79FD-C82E-4E4A-9AEB-1ADE8181F745}" destId="{B5EB4FB9-3D3C-42A7-8007-3641B0743EA6}" srcOrd="2" destOrd="0" presId="urn:microsoft.com/office/officeart/2005/8/layout/list1"/>
    <dgm:cxn modelId="{1F3F148D-CD69-46FA-B31F-FF077FC896F3}" type="presParOf" srcId="{D23B79FD-C82E-4E4A-9AEB-1ADE8181F745}" destId="{71B603B9-5D09-4A68-B092-57B5ADA8B3CE}" srcOrd="3" destOrd="0" presId="urn:microsoft.com/office/officeart/2005/8/layout/list1"/>
    <dgm:cxn modelId="{2DCF4C61-BD2F-4F15-BE18-A376D05D7853}" type="presParOf" srcId="{D23B79FD-C82E-4E4A-9AEB-1ADE8181F745}" destId="{22AD061A-60FD-45FE-8F91-E09BA5E2C1F6}" srcOrd="4" destOrd="0" presId="urn:microsoft.com/office/officeart/2005/8/layout/list1"/>
    <dgm:cxn modelId="{AF6AF089-29B5-4B80-8146-A4781BAB1E71}" type="presParOf" srcId="{22AD061A-60FD-45FE-8F91-E09BA5E2C1F6}" destId="{148162D5-E3C0-41FE-A736-9D541F1D6302}" srcOrd="0" destOrd="0" presId="urn:microsoft.com/office/officeart/2005/8/layout/list1"/>
    <dgm:cxn modelId="{59C825D3-5FAF-43F8-AB18-4D8A2EFF5710}" type="presParOf" srcId="{22AD061A-60FD-45FE-8F91-E09BA5E2C1F6}" destId="{A14DE9B8-497B-4088-B9FA-BFBF5A8472B0}" srcOrd="1" destOrd="0" presId="urn:microsoft.com/office/officeart/2005/8/layout/list1"/>
    <dgm:cxn modelId="{42D75108-B051-4885-8036-299BB1092417}" type="presParOf" srcId="{D23B79FD-C82E-4E4A-9AEB-1ADE8181F745}" destId="{CBF53DE8-F3A2-439C-BB0C-5434904BE13F}" srcOrd="5" destOrd="0" presId="urn:microsoft.com/office/officeart/2005/8/layout/list1"/>
    <dgm:cxn modelId="{E41BEE3E-0B4B-4EE6-93F0-DF164DCBA790}" type="presParOf" srcId="{D23B79FD-C82E-4E4A-9AEB-1ADE8181F745}" destId="{47A430FA-886F-45FC-845D-98C41807957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46BBF8-1A1B-4E2F-9D7F-26F1A4655D3F}">
      <dsp:nvSpPr>
        <dsp:cNvPr id="0" name=""/>
        <dsp:cNvSpPr/>
      </dsp:nvSpPr>
      <dsp:spPr>
        <a:xfrm>
          <a:off x="4202307" y="1285879"/>
          <a:ext cx="4627368" cy="107589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Детские дошкольные учреждения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525,1 млн. рублей 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202307" y="1285879"/>
        <a:ext cx="4627368" cy="1075894"/>
      </dsp:txXfrm>
    </dsp:sp>
    <dsp:sp modelId="{903CC202-C222-417A-B177-90BE5D245BC1}">
      <dsp:nvSpPr>
        <dsp:cNvPr id="0" name=""/>
        <dsp:cNvSpPr/>
      </dsp:nvSpPr>
      <dsp:spPr>
        <a:xfrm>
          <a:off x="4187827" y="71432"/>
          <a:ext cx="4641848" cy="100151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Общее образование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769,6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187827" y="71432"/>
        <a:ext cx="4641848" cy="1001511"/>
      </dsp:txXfrm>
    </dsp:sp>
    <dsp:sp modelId="{1E905C69-31F4-414B-9337-1E9631A28603}">
      <dsp:nvSpPr>
        <dsp:cNvPr id="0" name=""/>
        <dsp:cNvSpPr/>
      </dsp:nvSpPr>
      <dsp:spPr>
        <a:xfrm>
          <a:off x="4214801" y="3929088"/>
          <a:ext cx="4526709" cy="1216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Молодежная политика и оздоровление детей 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19,7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214801" y="3929088"/>
        <a:ext cx="4526709" cy="1216800"/>
      </dsp:txXfrm>
    </dsp:sp>
    <dsp:sp modelId="{66C058AB-FE02-4268-8F07-EA8F14225F49}">
      <dsp:nvSpPr>
        <dsp:cNvPr id="0" name=""/>
        <dsp:cNvSpPr/>
      </dsp:nvSpPr>
      <dsp:spPr>
        <a:xfrm>
          <a:off x="4214845" y="2571768"/>
          <a:ext cx="4502251" cy="121680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Прочие учреждения образования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72,3 млн. рублей</a:t>
          </a:r>
          <a:endParaRPr lang="ru-RU" sz="1700" kern="1200" dirty="0">
            <a:solidFill>
              <a:srgbClr val="FF0000"/>
            </a:solidFill>
          </a:endParaRPr>
        </a:p>
      </dsp:txBody>
      <dsp:txXfrm>
        <a:off x="4214845" y="2571768"/>
        <a:ext cx="4502251" cy="1216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198062-8148-4BE9-99E7-0DB0D887CD15}">
      <dsp:nvSpPr>
        <dsp:cNvPr id="0" name=""/>
        <dsp:cNvSpPr/>
      </dsp:nvSpPr>
      <dsp:spPr>
        <a:xfrm>
          <a:off x="2676628" y="2096210"/>
          <a:ext cx="3577758" cy="29218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Расходы  на национальную экономику               в 2017 году</a:t>
          </a:r>
        </a:p>
        <a:p>
          <a:pPr lvl="0" algn="ctr" defTabSz="87122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60" b="1" i="0" kern="1200" cap="all" spc="0" baseline="0" dirty="0" smtClean="0">
              <a:ln w="9000" cmpd="sng"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</a:rPr>
            <a:t> 44,6 млн. рублей</a:t>
          </a:r>
          <a:endParaRPr lang="ru-RU" sz="1960" b="1" i="0" kern="1200" cap="all" spc="0" baseline="0" dirty="0">
            <a:ln w="9000" cmpd="sng">
              <a:prstDash val="solid"/>
            </a:ln>
            <a:solidFill>
              <a:schemeClr val="bg1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</a:endParaRPr>
        </a:p>
      </dsp:txBody>
      <dsp:txXfrm>
        <a:off x="2676628" y="2096210"/>
        <a:ext cx="3577758" cy="2921829"/>
      </dsp:txXfrm>
    </dsp:sp>
    <dsp:sp modelId="{A21492CD-2DEA-4461-8E4B-6275999EEEC4}">
      <dsp:nvSpPr>
        <dsp:cNvPr id="0" name=""/>
        <dsp:cNvSpPr/>
      </dsp:nvSpPr>
      <dsp:spPr>
        <a:xfrm rot="10857140">
          <a:off x="833951" y="3219243"/>
          <a:ext cx="1317155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9056F-555A-4FAD-9720-4F9C8B1CE4EF}">
      <dsp:nvSpPr>
        <dsp:cNvPr id="0" name=""/>
        <dsp:cNvSpPr/>
      </dsp:nvSpPr>
      <dsp:spPr>
        <a:xfrm>
          <a:off x="22522" y="2293571"/>
          <a:ext cx="2521707" cy="24213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 smtClean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22522" y="2293571"/>
        <a:ext cx="2521707" cy="2421313"/>
      </dsp:txXfrm>
    </dsp:sp>
    <dsp:sp modelId="{9C73B7D1-82F6-4FCD-837B-B5307F9A4F16}">
      <dsp:nvSpPr>
        <dsp:cNvPr id="0" name=""/>
        <dsp:cNvSpPr/>
      </dsp:nvSpPr>
      <dsp:spPr>
        <a:xfrm rot="8052097">
          <a:off x="2262406" y="5255065"/>
          <a:ext cx="1347173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61194-650C-4642-A5D0-6FAD6D61A9BE}">
      <dsp:nvSpPr>
        <dsp:cNvPr id="0" name=""/>
        <dsp:cNvSpPr/>
      </dsp:nvSpPr>
      <dsp:spPr>
        <a:xfrm>
          <a:off x="686839" y="4992095"/>
          <a:ext cx="2951666" cy="18659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86839" y="4992095"/>
        <a:ext cx="2951666" cy="1865904"/>
      </dsp:txXfrm>
    </dsp:sp>
    <dsp:sp modelId="{1DAD3DF3-A6A9-4862-9B90-A722B6E3A910}">
      <dsp:nvSpPr>
        <dsp:cNvPr id="0" name=""/>
        <dsp:cNvSpPr/>
      </dsp:nvSpPr>
      <dsp:spPr>
        <a:xfrm rot="13073584">
          <a:off x="2258529" y="1794774"/>
          <a:ext cx="1413675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7D7572-0993-4C74-9BF4-AD21641E1E78}">
      <dsp:nvSpPr>
        <dsp:cNvPr id="0" name=""/>
        <dsp:cNvSpPr/>
      </dsp:nvSpPr>
      <dsp:spPr>
        <a:xfrm>
          <a:off x="137497" y="714344"/>
          <a:ext cx="3024452" cy="130260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МБУ ИКЦ «Темрюкский» – 3,1 млн.рублей</a:t>
          </a:r>
          <a:endParaRPr lang="ru-RU" sz="16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137497" y="714344"/>
        <a:ext cx="3024452" cy="1302600"/>
      </dsp:txXfrm>
    </dsp:sp>
    <dsp:sp modelId="{BAB2CBF2-C2F5-4374-BD1B-11B5B63C0369}">
      <dsp:nvSpPr>
        <dsp:cNvPr id="0" name=""/>
        <dsp:cNvSpPr/>
      </dsp:nvSpPr>
      <dsp:spPr>
        <a:xfrm rot="16253108">
          <a:off x="3847320" y="1233886"/>
          <a:ext cx="1246516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85997-64D2-41D0-94E2-7C2493BC35EA}">
      <dsp:nvSpPr>
        <dsp:cNvPr id="0" name=""/>
        <dsp:cNvSpPr/>
      </dsp:nvSpPr>
      <dsp:spPr>
        <a:xfrm>
          <a:off x="3715229" y="142838"/>
          <a:ext cx="1586448" cy="1269158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Программные мероприятия – 19,9 млн.рублей</a:t>
          </a:r>
          <a:endParaRPr lang="ru-RU" sz="14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3715229" y="142838"/>
        <a:ext cx="1586448" cy="1269158"/>
      </dsp:txXfrm>
    </dsp:sp>
    <dsp:sp modelId="{EB713533-6A32-4A5F-8517-490E1C13A075}">
      <dsp:nvSpPr>
        <dsp:cNvPr id="0" name=""/>
        <dsp:cNvSpPr/>
      </dsp:nvSpPr>
      <dsp:spPr>
        <a:xfrm rot="2750497">
          <a:off x="5658264" y="5598439"/>
          <a:ext cx="1639114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0E7B1-3B00-41CC-A87C-D9F971623DE0}">
      <dsp:nvSpPr>
        <dsp:cNvPr id="0" name=""/>
        <dsp:cNvSpPr/>
      </dsp:nvSpPr>
      <dsp:spPr>
        <a:xfrm>
          <a:off x="5330313" y="5034330"/>
          <a:ext cx="2910117" cy="18236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5330313" y="5034330"/>
        <a:ext cx="2910117" cy="1823666"/>
      </dsp:txXfrm>
    </dsp:sp>
    <dsp:sp modelId="{B207CBE2-C08B-4302-9A9C-824268D79A59}">
      <dsp:nvSpPr>
        <dsp:cNvPr id="0" name=""/>
        <dsp:cNvSpPr/>
      </dsp:nvSpPr>
      <dsp:spPr>
        <a:xfrm rot="19358218">
          <a:off x="5265388" y="1848579"/>
          <a:ext cx="1366611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1CDA0B-7DCB-46E8-8076-F94118870FA9}">
      <dsp:nvSpPr>
        <dsp:cNvPr id="0" name=""/>
        <dsp:cNvSpPr/>
      </dsp:nvSpPr>
      <dsp:spPr>
        <a:xfrm>
          <a:off x="5638240" y="785798"/>
          <a:ext cx="3340806" cy="120097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Содержание МКУ «Архитектурный центр» - 21,6 млн.рублей </a:t>
          </a:r>
        </a:p>
      </dsp:txBody>
      <dsp:txXfrm>
        <a:off x="5638240" y="785798"/>
        <a:ext cx="3340806" cy="1200979"/>
      </dsp:txXfrm>
    </dsp:sp>
    <dsp:sp modelId="{C8FC9734-98E0-4C1B-BA1E-886501D24F04}">
      <dsp:nvSpPr>
        <dsp:cNvPr id="0" name=""/>
        <dsp:cNvSpPr/>
      </dsp:nvSpPr>
      <dsp:spPr>
        <a:xfrm rot="23834">
          <a:off x="6997768" y="3219745"/>
          <a:ext cx="1461700" cy="64591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E6C2E-B9B3-4211-976E-480B48D266B1}">
      <dsp:nvSpPr>
        <dsp:cNvPr id="0" name=""/>
        <dsp:cNvSpPr/>
      </dsp:nvSpPr>
      <dsp:spPr>
        <a:xfrm>
          <a:off x="6495490" y="2285994"/>
          <a:ext cx="2611135" cy="2588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cap="none" spc="0" dirty="0">
            <a:ln w="127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6495490" y="2285994"/>
        <a:ext cx="2611135" cy="258851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6A31C9-987F-4E1D-AB5E-1ADC2040E69F}">
      <dsp:nvSpPr>
        <dsp:cNvPr id="0" name=""/>
        <dsp:cNvSpPr/>
      </dsp:nvSpPr>
      <dsp:spPr>
        <a:xfrm>
          <a:off x="0" y="60972"/>
          <a:ext cx="8229599" cy="7034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экономики» – 1,7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60972"/>
        <a:ext cx="8229599" cy="703462"/>
      </dsp:txXfrm>
    </dsp:sp>
    <dsp:sp modelId="{FF837927-CC05-48D2-90A5-DFE7BB1E1E9E}">
      <dsp:nvSpPr>
        <dsp:cNvPr id="0" name=""/>
        <dsp:cNvSpPr/>
      </dsp:nvSpPr>
      <dsp:spPr>
        <a:xfrm>
          <a:off x="0" y="810515"/>
          <a:ext cx="8229599" cy="703462"/>
        </a:xfrm>
        <a:prstGeom prst="roundRect">
          <a:avLst/>
        </a:prstGeom>
        <a:solidFill>
          <a:schemeClr val="accent3">
            <a:hueOff val="660788"/>
            <a:satOff val="-3542"/>
            <a:lumOff val="-4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«Поддержка малого и среднего предпринимательства в муниципальном образовании Темрюкский район» – 0,9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810515"/>
        <a:ext cx="8229599" cy="703462"/>
      </dsp:txXfrm>
    </dsp:sp>
    <dsp:sp modelId="{2F8A64A1-859A-483D-9097-302F8E6B8A4F}">
      <dsp:nvSpPr>
        <dsp:cNvPr id="0" name=""/>
        <dsp:cNvSpPr/>
      </dsp:nvSpPr>
      <dsp:spPr>
        <a:xfrm>
          <a:off x="0" y="1560057"/>
          <a:ext cx="8229599" cy="703462"/>
        </a:xfrm>
        <a:prstGeom prst="roundRect">
          <a:avLst/>
        </a:prstGeom>
        <a:solidFill>
          <a:schemeClr val="accent3">
            <a:hueOff val="1321576"/>
            <a:satOff val="-7085"/>
            <a:lumOff val="-9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санаторно-курортного и туристического комплекса муниципального образования Темрюкский район» – 0,7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560057"/>
        <a:ext cx="8229599" cy="703462"/>
      </dsp:txXfrm>
    </dsp:sp>
    <dsp:sp modelId="{BABAC1ED-4D82-4500-BE7B-C09CB67C4651}">
      <dsp:nvSpPr>
        <dsp:cNvPr id="0" name=""/>
        <dsp:cNvSpPr/>
      </dsp:nvSpPr>
      <dsp:spPr>
        <a:xfrm>
          <a:off x="0" y="2250295"/>
          <a:ext cx="8229599" cy="703462"/>
        </a:xfrm>
        <a:prstGeom prst="roundRect">
          <a:avLst/>
        </a:prstGeom>
        <a:solidFill>
          <a:schemeClr val="accent3">
            <a:hueOff val="1982364"/>
            <a:satOff val="-10627"/>
            <a:lumOff val="-14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«Качество» – 155,0 тыс.рублей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250295"/>
        <a:ext cx="8229599" cy="703462"/>
      </dsp:txXfrm>
    </dsp:sp>
    <dsp:sp modelId="{0B0FABDA-F407-4467-A7DC-FEA8CA96852D}">
      <dsp:nvSpPr>
        <dsp:cNvPr id="0" name=""/>
        <dsp:cNvSpPr/>
      </dsp:nvSpPr>
      <dsp:spPr>
        <a:xfrm>
          <a:off x="0" y="3059142"/>
          <a:ext cx="8229599" cy="703462"/>
        </a:xfrm>
        <a:prstGeom prst="roundRect">
          <a:avLst/>
        </a:prstGeom>
        <a:solidFill>
          <a:schemeClr val="accent3">
            <a:hueOff val="2643152"/>
            <a:satOff val="-14169"/>
            <a:lumOff val="-190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«Подготовка градостроительной и землеустроительной документации на территории муниципального образования Темрюкский район» – 6,5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059142"/>
        <a:ext cx="8229599" cy="703462"/>
      </dsp:txXfrm>
    </dsp:sp>
    <dsp:sp modelId="{E12C2844-8368-4BE3-97DC-DFB8B36041F8}">
      <dsp:nvSpPr>
        <dsp:cNvPr id="0" name=""/>
        <dsp:cNvSpPr/>
      </dsp:nvSpPr>
      <dsp:spPr>
        <a:xfrm>
          <a:off x="0" y="3808685"/>
          <a:ext cx="8229599" cy="703462"/>
        </a:xfrm>
        <a:prstGeom prst="roundRect">
          <a:avLst/>
        </a:prstGeom>
        <a:solidFill>
          <a:schemeClr val="accent3">
            <a:hueOff val="3303940"/>
            <a:satOff val="-17711"/>
            <a:lumOff val="-23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«Перспективное развитие наружной рекламы на территории муниципального образования Темрюкский район» – 0,2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808685"/>
        <a:ext cx="8229599" cy="703462"/>
      </dsp:txXfrm>
    </dsp:sp>
    <dsp:sp modelId="{4F0E0805-279B-4CBE-9E1D-485CC231B04F}">
      <dsp:nvSpPr>
        <dsp:cNvPr id="0" name=""/>
        <dsp:cNvSpPr/>
      </dsp:nvSpPr>
      <dsp:spPr>
        <a:xfrm>
          <a:off x="0" y="4558228"/>
          <a:ext cx="8229599" cy="703462"/>
        </a:xfrm>
        <a:prstGeom prst="roundRect">
          <a:avLst/>
        </a:prstGeom>
        <a:solidFill>
          <a:schemeClr val="accent3">
            <a:hueOff val="3964728"/>
            <a:satOff val="-21254"/>
            <a:lumOff val="-28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«Комплексное развитие Темрюкского района в сфере  дорожного хозяйства» –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0,4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558228"/>
        <a:ext cx="8229599" cy="703462"/>
      </dsp:txXfrm>
    </dsp:sp>
    <dsp:sp modelId="{1E5A792F-8029-4C5B-99BE-FFFCC2BD494D}">
      <dsp:nvSpPr>
        <dsp:cNvPr id="0" name=""/>
        <dsp:cNvSpPr/>
      </dsp:nvSpPr>
      <dsp:spPr>
        <a:xfrm>
          <a:off x="0" y="5307770"/>
          <a:ext cx="8229599" cy="703462"/>
        </a:xfrm>
        <a:prstGeom prst="round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«Развитие сельского хозяйства в Темрюкском районе» –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9,3 млн.рублей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5307770"/>
        <a:ext cx="8229599" cy="70346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FCE947-294A-44D4-B364-F2547EAC24C9}">
      <dsp:nvSpPr>
        <dsp:cNvPr id="0" name=""/>
        <dsp:cNvSpPr/>
      </dsp:nvSpPr>
      <dsp:spPr>
        <a:xfrm>
          <a:off x="1757664" y="0"/>
          <a:ext cx="2633672" cy="2633672"/>
        </a:xfrm>
        <a:prstGeom prst="ellipse">
          <a:avLst/>
        </a:prstGeom>
        <a:gradFill rotWithShape="0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contourW="6350" prstMaterial="metal">
            <a:bevelT w="127000" h="31750" prst="relaxedInset"/>
            <a:contourClr>
              <a:schemeClr val="accent1">
                <a:shade val="75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Аварийно-спасательный отряд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8,3 млн.рублей</a:t>
          </a:r>
          <a:endParaRPr lang="ru-RU" sz="18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2108820" y="460892"/>
        <a:ext cx="1931359" cy="1185152"/>
      </dsp:txXfrm>
    </dsp:sp>
    <dsp:sp modelId="{EEA0C752-D577-46D4-B277-77428CF13A92}">
      <dsp:nvSpPr>
        <dsp:cNvPr id="0" name=""/>
        <dsp:cNvSpPr/>
      </dsp:nvSpPr>
      <dsp:spPr>
        <a:xfrm>
          <a:off x="2764262" y="1603362"/>
          <a:ext cx="2898356" cy="2633672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  <a:alpha val="53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Содержание управления ГО ЧС 6,4 млн.рублей</a:t>
          </a:r>
          <a:endParaRPr lang="ru-RU" sz="18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3650676" y="2283727"/>
        <a:ext cx="1739013" cy="1448519"/>
      </dsp:txXfrm>
    </dsp:sp>
    <dsp:sp modelId="{E6EF1C38-3EDB-4B96-8355-5359DF733DCC}">
      <dsp:nvSpPr>
        <dsp:cNvPr id="0" name=""/>
        <dsp:cNvSpPr/>
      </dsp:nvSpPr>
      <dsp:spPr>
        <a:xfrm>
          <a:off x="337776" y="1603362"/>
          <a:ext cx="2959062" cy="2633672"/>
        </a:xfrm>
        <a:prstGeom prst="ellipse">
          <a:avLst/>
        </a:prstGeom>
        <a:gradFill rotWithShape="0">
          <a:gsLst>
            <a:gs pos="0">
              <a:schemeClr val="accent1">
                <a:alpha val="29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Программные мероприятия  0,6</a:t>
          </a:r>
          <a:r>
            <a:rPr lang="ru-RU" sz="20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млн.рублей</a:t>
          </a:r>
          <a:endParaRPr lang="ru-RU" sz="20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dsp:txBody>
      <dsp:txXfrm>
        <a:off x="616422" y="2283727"/>
        <a:ext cx="1775437" cy="144851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EB4FB9-3D3C-42A7-8007-3641B0743EA6}">
      <dsp:nvSpPr>
        <dsp:cNvPr id="0" name=""/>
        <dsp:cNvSpPr/>
      </dsp:nvSpPr>
      <dsp:spPr>
        <a:xfrm>
          <a:off x="0" y="730337"/>
          <a:ext cx="4500593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9AA57-4185-4E95-909E-2587E1097900}">
      <dsp:nvSpPr>
        <dsp:cNvPr id="0" name=""/>
        <dsp:cNvSpPr/>
      </dsp:nvSpPr>
      <dsp:spPr>
        <a:xfrm>
          <a:off x="214313" y="413526"/>
          <a:ext cx="4150546" cy="11905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30,0 млн.рублей иных межбюджетных трансфертов;</a:t>
          </a:r>
          <a:endParaRPr lang="ru-RU" sz="2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4313" y="413526"/>
        <a:ext cx="4150546" cy="1190525"/>
      </dsp:txXfrm>
    </dsp:sp>
    <dsp:sp modelId="{47A430FA-886F-45FC-845D-98C41807957C}">
      <dsp:nvSpPr>
        <dsp:cNvPr id="0" name=""/>
        <dsp:cNvSpPr/>
      </dsp:nvSpPr>
      <dsp:spPr>
        <a:xfrm>
          <a:off x="0" y="2186823"/>
          <a:ext cx="4500593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DE9B8-497B-4088-B9FA-BFBF5A8472B0}">
      <dsp:nvSpPr>
        <dsp:cNvPr id="0" name=""/>
        <dsp:cNvSpPr/>
      </dsp:nvSpPr>
      <dsp:spPr>
        <a:xfrm>
          <a:off x="214313" y="1785953"/>
          <a:ext cx="4062587" cy="1404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78" tIns="0" rIns="11907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8,9 млн.рублей  дотации на выравнивание бюджетной обеспеченности поселений из районного бюджета.</a:t>
          </a:r>
        </a:p>
      </dsp:txBody>
      <dsp:txXfrm>
        <a:off x="214313" y="1785953"/>
        <a:ext cx="4062587" cy="1404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33" y="1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6365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33" y="6456365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6B6B56E2-54B1-4BFD-A48A-D55B1145E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224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33" y="1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400425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80"/>
            <a:ext cx="794385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6365"/>
            <a:ext cx="4300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33" y="6456365"/>
            <a:ext cx="4303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 defTabSz="913776">
              <a:defRPr sz="1200">
                <a:latin typeface="Arial" charset="0"/>
              </a:defRPr>
            </a:lvl1pPr>
          </a:lstStyle>
          <a:p>
            <a:pPr>
              <a:defRPr/>
            </a:pPr>
            <a:fld id="{7FD645C5-F9A7-43A9-836E-B1770665D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6636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102572" y="516907"/>
            <a:ext cx="3723084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531" tIns="45766" rIns="91531" bIns="45766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92824" y="3228895"/>
            <a:ext cx="7940282" cy="305895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DA7795-EF5B-44F7-A951-C136DCF79FA6}" type="slidenum">
              <a:rPr lang="ru-RU" sz="1200">
                <a:latin typeface="Arial" charset="0"/>
              </a:rPr>
              <a:pPr eaLnBrk="1" hangingPunct="1"/>
              <a:t>6</a:t>
            </a:fld>
            <a:endParaRPr lang="ru-RU" sz="1200">
              <a:latin typeface="Arial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5622933" y="6456365"/>
            <a:ext cx="43037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b"/>
          <a:lstStyle>
            <a:lvl1pPr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871E545-F039-4FE8-B682-2D5349261B91}" type="slidenum">
              <a:rPr lang="ru-RU" sz="1200">
                <a:latin typeface="Arial" charset="0"/>
              </a:rPr>
              <a:pPr algn="r" eaLnBrk="1" hangingPunct="1"/>
              <a:t>6</a:t>
            </a:fld>
            <a:endParaRPr lang="ru-RU" sz="1200">
              <a:latin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0352F5-1FFD-4D87-9D05-6B2C0A44A97F}" type="slidenum">
              <a:rPr lang="ru-RU" sz="1200">
                <a:latin typeface="Arial" charset="0"/>
              </a:rPr>
              <a:pPr eaLnBrk="1" hangingPunct="1"/>
              <a:t>7</a:t>
            </a:fld>
            <a:endParaRPr lang="ru-RU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102572" y="516907"/>
            <a:ext cx="3723084" cy="25491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531" tIns="45766" rIns="91531" bIns="45766" anchor="ctr"/>
          <a:lstStyle/>
          <a:p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/>
          </p:nvPr>
        </p:nvSpPr>
        <p:spPr>
          <a:xfrm>
            <a:off x="992824" y="3228895"/>
            <a:ext cx="7940282" cy="3058954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5" indent="-285721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5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38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2" indent="-228577" defTabSz="9127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46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0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53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07" indent="-228577" defTabSz="912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3A30C-A970-4C28-AD3E-AFA39439B909}" type="slidenum">
              <a:rPr lang="ru-RU" sz="120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ru-RU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645C5-F9A7-43A9-836E-B1770665DBA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A066D8-B411-4C7C-823B-3573B31E54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EF18E-315B-4CE6-B020-8F433E896A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F3AF8-C53F-4190-A17C-884EEBE3DA8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55333-1322-44E2-B796-332D62042E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29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31F2-4C6B-4130-BB63-929681CCEB8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96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94B9A-9D3B-4BB4-972D-FC78370CA72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D2316-94ED-485A-A0F6-D48B429DBC1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27C133-C613-490A-9708-735D311EBBD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C007-F5A9-4F2C-90E2-6C588E0FA2F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0D8BB-034F-4AEE-8A18-358AF9537A3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744BDE-0996-412C-8F45-35AB27513EB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4E6CC-B50A-4576-B987-97A1ED9DD9FF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3366A-F49C-4CD2-ADB8-026CF0CBA68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D78E851-7665-45AE-9BF0-1BF469A1AB6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38.jpeg"/><Relationship Id="rId10" Type="http://schemas.microsoft.com/office/2007/relationships/diagramDrawing" Target="../diagrams/drawing4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4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Мои документы\СЛАЙДЫ\! для работы\администрация 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0"/>
            <a:ext cx="8143932" cy="5357827"/>
          </a:xfrm>
          <a:prstGeom prst="rect">
            <a:avLst/>
          </a:prstGeom>
          <a:noFill/>
          <a:effectLst>
            <a:glow>
              <a:schemeClr val="accent1"/>
            </a:glo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251" y="2819401"/>
            <a:ext cx="436536" cy="89535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6000" dirty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ru-RU" sz="6000" dirty="0">
              <a:ln w="11430"/>
              <a:solidFill>
                <a:srgbClr val="FF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215312" y="568424"/>
            <a:ext cx="8749176" cy="57861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ru-RU" sz="4000" b="1" dirty="0" smtClean="0">
              <a:ln w="11430"/>
              <a:solidFill>
                <a:srgbClr val="D6A3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4000" b="1" dirty="0" smtClean="0">
                <a:ln w="11430"/>
                <a:solidFill>
                  <a:srgbClr val="D6A3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БЮДЖЕТ ДЛЯ ГРАЖДАН</a:t>
            </a:r>
          </a:p>
          <a:p>
            <a:pPr algn="ctr" eaLnBrk="1" hangingPunct="1">
              <a:defRPr/>
            </a:pPr>
            <a:endParaRPr lang="ru-RU" sz="4000" b="1" dirty="0" smtClean="0">
              <a:ln w="11430"/>
              <a:solidFill>
                <a:srgbClr val="FFC000"/>
              </a:solidFill>
              <a:effectLst>
                <a:glow>
                  <a:schemeClr val="accent5">
                    <a:satMod val="175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40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муниципального образования Темрюкский район</a:t>
            </a:r>
          </a:p>
          <a:p>
            <a:pPr algn="ctr" eaLnBrk="1" hangingPunct="1">
              <a:defRPr/>
            </a:pPr>
            <a:r>
              <a:rPr lang="ru-RU" sz="45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2017 год</a:t>
            </a:r>
          </a:p>
          <a:p>
            <a:pPr algn="ctr" eaLnBrk="1" hangingPunct="1">
              <a:defRPr/>
            </a:pPr>
            <a:r>
              <a:rPr lang="ru-RU" sz="4000" b="1" dirty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sz="40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 плановый период</a:t>
            </a:r>
          </a:p>
          <a:p>
            <a:pPr algn="ctr" eaLnBrk="1" hangingPunct="1">
              <a:defRPr/>
            </a:pPr>
            <a:r>
              <a:rPr lang="ru-RU" sz="4500" b="1" dirty="0" smtClean="0">
                <a:ln w="11430"/>
                <a:solidFill>
                  <a:srgbClr val="EEB500"/>
                </a:solidFill>
                <a:effectLst>
                  <a:glow>
                    <a:schemeClr val="accent5">
                      <a:satMod val="175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2018 и 2019 годов</a:t>
            </a:r>
            <a:endParaRPr lang="ru-RU" sz="4500" b="1" dirty="0" smtClean="0">
              <a:solidFill>
                <a:srgbClr val="FFFFCC"/>
              </a:solidFill>
            </a:endParaRPr>
          </a:p>
          <a:p>
            <a:pPr algn="ctr"/>
            <a:endParaRPr lang="ru-RU" sz="2000" b="1" dirty="0" smtClean="0">
              <a:solidFill>
                <a:srgbClr val="0033CC"/>
              </a:solidFill>
            </a:endParaRPr>
          </a:p>
          <a:p>
            <a:pPr algn="ctr"/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96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Отдельные целевые показатели муниципальной программы «Развитие образования в Темрюкском районе» 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357158" y="1214424"/>
          <a:ext cx="8414091" cy="516561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236611"/>
                <a:gridCol w="867571"/>
                <a:gridCol w="953036"/>
                <a:gridCol w="722976"/>
                <a:gridCol w="795274"/>
                <a:gridCol w="838623"/>
              </a:tblGrid>
              <a:tr h="492149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Наименование целевого показателя</a:t>
                      </a:r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</a:t>
                      </a:r>
                    </a:p>
                    <a:p>
                      <a:pPr algn="ctr"/>
                      <a:r>
                        <a:rPr lang="ru-RU" sz="1400" dirty="0" smtClean="0"/>
                        <a:t>измерения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Значение показателя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579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 год</a:t>
                      </a:r>
                      <a:endParaRPr lang="ru-RU" sz="1400" dirty="0"/>
                    </a:p>
                  </a:txBody>
                  <a:tcPr/>
                </a:tc>
              </a:tr>
              <a:tr h="1928631">
                <a:tc>
                  <a:txBody>
                    <a:bodyPr/>
                    <a:lstStyle/>
                    <a:p>
                      <a:r>
                        <a:rPr lang="ru-RU" sz="1350" dirty="0" smtClean="0"/>
                        <a:t>Доступность</a:t>
                      </a:r>
                      <a:r>
                        <a:rPr lang="ru-RU" sz="1350" baseline="0" dirty="0" smtClean="0"/>
                        <a:t> дошкольного образования(отношение численности детей в возрасте от 3 до 7 лет, получивших дошкольное образование в текущем году, к сумме численности детей в возрасте от 3 дот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образования)</a:t>
                      </a:r>
                      <a:endParaRPr lang="ru-RU" sz="13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  <a:tr h="794143">
                <a:tc>
                  <a:txBody>
                    <a:bodyPr/>
                    <a:lstStyle/>
                    <a:p>
                      <a:r>
                        <a:rPr lang="ru-RU" sz="1350" dirty="0" smtClean="0"/>
                        <a:t>Доля детей молодежи в возрасте 5-18 лет, охваченных образовательными программами дополнительного</a:t>
                      </a:r>
                      <a:r>
                        <a:rPr lang="ru-RU" sz="1350" baseline="0" dirty="0" smtClean="0"/>
                        <a:t> образования</a:t>
                      </a:r>
                      <a:endParaRPr lang="ru-RU" sz="13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</a:t>
                      </a:r>
                      <a:endParaRPr lang="ru-RU" sz="1400" dirty="0"/>
                    </a:p>
                  </a:txBody>
                  <a:tcPr/>
                </a:tc>
              </a:tr>
              <a:tr h="648143">
                <a:tc>
                  <a:txBody>
                    <a:bodyPr/>
                    <a:lstStyle/>
                    <a:p>
                      <a:r>
                        <a:rPr lang="ru-RU" sz="1350" dirty="0" smtClean="0"/>
                        <a:t>Выполнение муниципальных заданий муниципальными организациями</a:t>
                      </a:r>
                      <a:endParaRPr lang="ru-RU" sz="13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1000</a:t>
                      </a:r>
                      <a:endParaRPr lang="ru-RU" sz="1400" dirty="0"/>
                    </a:p>
                  </a:txBody>
                  <a:tcPr/>
                </a:tc>
              </a:tr>
              <a:tr h="648143">
                <a:tc>
                  <a:txBody>
                    <a:bodyPr/>
                    <a:lstStyle/>
                    <a:p>
                      <a:r>
                        <a:rPr lang="ru-RU" sz="1350" dirty="0" smtClean="0"/>
                        <a:t>Численность обучающихся  по программам общего образования о общеобразовательных организациях</a:t>
                      </a:r>
                      <a:endParaRPr lang="ru-RU" sz="13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Тысяч человек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13,3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Autofit/>
          </a:bodyPr>
          <a:lstStyle/>
          <a:p>
            <a:pPr lvl="0" algn="ctr" defTabSz="889000">
              <a:lnSpc>
                <a:spcPct val="90000"/>
              </a:lnSpc>
              <a:spcAft>
                <a:spcPct val="35000"/>
              </a:spcAft>
              <a:buNone/>
            </a:pP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культуру в 2017 году предусматриваются расходы в объеме  </a:t>
            </a:r>
            <a:b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19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52,1 млн. рублей</a:t>
            </a:r>
            <a:r>
              <a:rPr lang="ru-RU" sz="1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929190" y="1000108"/>
            <a:ext cx="3714776" cy="1500198"/>
            <a:chOff x="5214941" y="1785931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214941" y="1785931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5259054" y="1830044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Организация библиотечного обслуживания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kern="1200" cap="none" spc="0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6,3 млн. рублей</a:t>
              </a:r>
              <a:endParaRPr lang="ru-RU" sz="1900" b="1" kern="1200" cap="none" spc="0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42910" y="928670"/>
            <a:ext cx="3714776" cy="1546177"/>
            <a:chOff x="5214941" y="285727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5214941" y="285727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348821" y="335076"/>
              <a:ext cx="2767377" cy="138011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Поддержка Районного дома культуры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0" kern="1200" cap="none" spc="0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18,6 млн. рублей</a:t>
              </a:r>
              <a:endParaRPr lang="ru-RU" sz="1900" b="0" kern="1200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929190" y="2500306"/>
            <a:ext cx="3714776" cy="1571636"/>
            <a:chOff x="5214941" y="4929202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214941" y="4929202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259054" y="4973315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Организационное обеспечение в области культуры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7,1 млн. рублей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 descr="C:\Users\Lebedeva.FU42\Desktop\!!!!!!!!!!!!!!!!!!!!!!!!!!!!!\IMG_9460.JPG"/>
          <p:cNvPicPr>
            <a:picLocks noChangeAspect="1" noChangeArrowheads="1"/>
          </p:cNvPicPr>
          <p:nvPr/>
        </p:nvPicPr>
        <p:blipFill>
          <a:blip r:embed="rId2" cstate="print"/>
          <a:srcRect l="8498" t="2144" r="18816"/>
          <a:stretch>
            <a:fillRect/>
          </a:stretch>
        </p:blipFill>
        <p:spPr bwMode="auto">
          <a:xfrm>
            <a:off x="1" y="4214818"/>
            <a:ext cx="3428992" cy="2643182"/>
          </a:xfrm>
          <a:prstGeom prst="rect">
            <a:avLst/>
          </a:prstGeom>
          <a:noFill/>
        </p:spPr>
      </p:pic>
      <p:pic>
        <p:nvPicPr>
          <p:cNvPr id="26" name="Picture 2" descr="C:\Users\Lebedeva.FU42\Desktop\!!!!!!!!!!!!!!!!!!!!!!!!!!!!!\IMG_9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87200" y="-7552765"/>
            <a:ext cx="3600000" cy="2400000"/>
          </a:xfrm>
          <a:prstGeom prst="rect">
            <a:avLst/>
          </a:prstGeom>
          <a:noFill/>
        </p:spPr>
      </p:pic>
      <p:pic>
        <p:nvPicPr>
          <p:cNvPr id="1027" name="Picture 3" descr="C:\Users\Lebedeva.FU42\Desktop\!!!!!!!!!!!!!!!!!!!!!!!!!!!!!\IMG_9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750175" y="-7058025"/>
            <a:ext cx="4606871" cy="7772381"/>
          </a:xfrm>
          <a:prstGeom prst="rect">
            <a:avLst/>
          </a:prstGeom>
          <a:noFill/>
        </p:spPr>
      </p:pic>
      <p:pic>
        <p:nvPicPr>
          <p:cNvPr id="1028" name="Picture 4" descr="C:\Users\Lebedeva.FU42\Desktop\970e40340ef1a89e057212c8c971ebf4.JPG"/>
          <p:cNvPicPr>
            <a:picLocks noChangeAspect="1" noChangeArrowheads="1"/>
          </p:cNvPicPr>
          <p:nvPr/>
        </p:nvPicPr>
        <p:blipFill>
          <a:blip r:embed="rId5" cstate="print"/>
          <a:srcRect l="2568" t="21872" r="21054"/>
          <a:stretch>
            <a:fillRect/>
          </a:stretch>
        </p:blipFill>
        <p:spPr bwMode="auto">
          <a:xfrm>
            <a:off x="3071802" y="4214819"/>
            <a:ext cx="3997909" cy="2643182"/>
          </a:xfrm>
          <a:prstGeom prst="rect">
            <a:avLst/>
          </a:prstGeom>
          <a:noFill/>
        </p:spPr>
      </p:pic>
      <p:pic>
        <p:nvPicPr>
          <p:cNvPr id="3" name="Picture 2" descr="C:\Users\Lebedeva.FU42\Desktop\фото с сайта\510d9e8c90bf4cf5904e93d8f2d806c6.JPG"/>
          <p:cNvPicPr>
            <a:picLocks noChangeAspect="1" noChangeArrowheads="1"/>
          </p:cNvPicPr>
          <p:nvPr/>
        </p:nvPicPr>
        <p:blipFill>
          <a:blip r:embed="rId6" cstate="print"/>
          <a:srcRect l="6676" t="5249" r="9757"/>
          <a:stretch>
            <a:fillRect/>
          </a:stretch>
        </p:blipFill>
        <p:spPr bwMode="auto">
          <a:xfrm>
            <a:off x="5929290" y="4214818"/>
            <a:ext cx="3214710" cy="2643183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642910" y="2500306"/>
            <a:ext cx="3714776" cy="1571636"/>
            <a:chOff x="5214941" y="4929202"/>
            <a:chExt cx="3012281" cy="1506140"/>
          </a:xfr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chilly" dir="t"/>
          </a:scene3d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214941" y="4929202"/>
              <a:ext cx="3012281" cy="150614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5259054" y="4973315"/>
              <a:ext cx="2924055" cy="141791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На реализацию отдельных программных мероприятий предусмотрено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900" b="1" dirty="0" smtClean="0">
                  <a:ln w="11430">
                    <a:solidFill>
                      <a:srgbClr val="C00000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20,1 млн.рублей</a:t>
              </a:r>
              <a:endParaRPr lang="ru-RU" sz="1900" b="1" dirty="0">
                <a:ln w="11430"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939784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Отдельные целевые показатели муниципальной программы «Развитие культуры Темрюкского района» 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457200" y="1214424"/>
          <a:ext cx="8229600" cy="492031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900486"/>
                <a:gridCol w="1143008"/>
                <a:gridCol w="857256"/>
                <a:gridCol w="714380"/>
                <a:gridCol w="785818"/>
                <a:gridCol w="828652"/>
              </a:tblGrid>
              <a:tr h="428626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Наименование целевого показателя</a:t>
                      </a:r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</a:t>
                      </a:r>
                    </a:p>
                    <a:p>
                      <a:pPr algn="ctr"/>
                      <a:r>
                        <a:rPr lang="ru-RU" sz="1400" dirty="0" smtClean="0"/>
                        <a:t>измерения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Значение показателя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606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 год</a:t>
                      </a:r>
                      <a:endParaRPr lang="ru-RU" sz="1400" dirty="0"/>
                    </a:p>
                  </a:txBody>
                  <a:tcPr/>
                </a:tc>
              </a:tr>
              <a:tr h="998009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Увеличение процента посещаемости мероприятий, проводимых культурно-досуговыми учреждениями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процент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  <a:tr h="144860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Увеличение процента охвата детской аудитории (до 14 лет) культурно-досуговым</a:t>
                      </a:r>
                      <a:r>
                        <a:rPr lang="ru-RU" sz="1800" baseline="0" dirty="0" smtClean="0"/>
                        <a:t>   </a:t>
                      </a:r>
                      <a:r>
                        <a:rPr lang="ru-RU" sz="1800" dirty="0" smtClean="0"/>
                        <a:t>и библиотечным  обслуживанием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процент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124751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Выполнение муниципального задания подведомственными учреждениями культуры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процент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Расходы на здравоохранение в 2017 году –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62,0 млн.рублей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1" name="Диаграмма 10"/>
          <p:cNvGraphicFramePr>
            <a:graphicFrameLocks noGrp="1"/>
          </p:cNvGraphicFramePr>
          <p:nvPr>
            <p:ph type="chart" idx="1"/>
          </p:nvPr>
        </p:nvGraphicFramePr>
        <p:xfrm>
          <a:off x="428596" y="1214422"/>
          <a:ext cx="8572560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IMG_0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762114"/>
            <a:ext cx="3000396" cy="1809762"/>
          </a:xfrm>
          <a:prstGeom prst="rect">
            <a:avLst/>
          </a:prstGeom>
        </p:spPr>
      </p:pic>
      <p:pic>
        <p:nvPicPr>
          <p:cNvPr id="2050" name="Picture 2" descr="C:\Users\Lebedeva.FU42\Desktop\фото с сайта\565b4e6979c5ff6182e1c4c8500b7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643314"/>
            <a:ext cx="3095616" cy="1816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837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Отдельные целевые показатели муниципальной программы «Развитие здравоохранения в Темрюкском районе» 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500034" y="1214422"/>
          <a:ext cx="8358247" cy="457203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51677"/>
                <a:gridCol w="954169"/>
                <a:gridCol w="787145"/>
                <a:gridCol w="870657"/>
                <a:gridCol w="798102"/>
                <a:gridCol w="696497"/>
              </a:tblGrid>
              <a:tr h="600974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600" dirty="0" smtClean="0"/>
                        <a:t>Наименование целевого показателя</a:t>
                      </a:r>
                      <a:endParaRPr lang="ru-RU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</a:t>
                      </a:r>
                    </a:p>
                    <a:p>
                      <a:pPr algn="ctr"/>
                      <a:r>
                        <a:rPr lang="ru-RU" sz="1400" dirty="0" smtClean="0"/>
                        <a:t>измерения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Значение показателя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610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 год</a:t>
                      </a:r>
                      <a:endParaRPr lang="ru-RU" sz="1400" dirty="0"/>
                    </a:p>
                  </a:txBody>
                  <a:tcPr/>
                </a:tc>
              </a:tr>
              <a:tr h="76017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Оказание амбулаторно-поликлинической помощи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посещений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48225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48225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48225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48225</a:t>
                      </a:r>
                      <a:endParaRPr lang="ru-RU" sz="1400" dirty="0"/>
                    </a:p>
                  </a:txBody>
                  <a:tcPr/>
                </a:tc>
              </a:tr>
              <a:tr h="152035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доноров крови и ее компонентов, получивших дополнительную денежную компенсацию на усиленное питание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человек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менее 560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менее 560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менее 560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Не менее 560</a:t>
                      </a:r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08025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приобретенных единиц движимого имущества стоимостью свыше 100 тысяч рублей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единиц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менее 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 менее 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bedeva.FU42\Desktop\фото с сайта\f6014334159485618366c1b1c94992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2"/>
            <a:ext cx="3651275" cy="21431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социальную политику в 2017 году планируется </a:t>
            </a:r>
            <a:b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b="1" i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112,9 млн. рублей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 descr="IMG_5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785794"/>
            <a:ext cx="2643173" cy="1928825"/>
          </a:xfrm>
          <a:prstGeom prst="rect">
            <a:avLst/>
          </a:prstGeom>
        </p:spPr>
      </p:pic>
      <p:pic>
        <p:nvPicPr>
          <p:cNvPr id="5" name="Рисунок 4" descr="IMG_4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571985"/>
            <a:ext cx="3000364" cy="2286015"/>
          </a:xfrm>
          <a:prstGeom prst="rect">
            <a:avLst/>
          </a:prstGeom>
        </p:spPr>
      </p:pic>
      <p:pic>
        <p:nvPicPr>
          <p:cNvPr id="6" name="Рисунок 5" descr="P16707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86322"/>
            <a:ext cx="2643174" cy="207167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643174" y="785794"/>
            <a:ext cx="6500826" cy="4000528"/>
            <a:chOff x="0" y="781967"/>
            <a:chExt cx="6500858" cy="148057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781967"/>
              <a:ext cx="6500858" cy="14805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72276" y="854243"/>
              <a:ext cx="6356306" cy="1336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За счет средств местного бюджета планируются расходы на: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1) обеспечение выплат социально-ориентированным некоммерческим организациям  10,6 млн. 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2) доплаты к пенсии муниципальным служащим и выплаты почетным гражданам 5,7 млн. 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3) выплаты стипендий студентам, заключившим договор о целевом обучении  0,3 млн.рублей;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4) обеспечение жильем молодых семей (софинансирование) 0,5 млн. рублей;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5) содержание детей-сирот, оплата труда приемным родителям, осуществление отдельных полномочий по обеспечению выплаты компенсации части родительской платы за присмотр и уход за детьми, посещающими организации, реализующие  общеобразовательную программу дошкольного образования и др.- 95,8 млн. рублей; 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3074" name="Picture 2" descr="C:\Users\Lebedeva.FU42\Desktop\фото с сайта\cb7f9cad6c2bb80ca8a09a9c85fa25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803379"/>
            <a:ext cx="3500462" cy="2054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Отдельные целевые показатели муниципальной программы «Социальная поддержка граждан Темрюкского района» 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457200" y="1214424"/>
          <a:ext cx="8229600" cy="5184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1000132"/>
                <a:gridCol w="785818"/>
                <a:gridCol w="714380"/>
                <a:gridCol w="785818"/>
                <a:gridCol w="828652"/>
              </a:tblGrid>
              <a:tr h="523913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Наименование целевого показателя</a:t>
                      </a:r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</a:t>
                      </a:r>
                    </a:p>
                    <a:p>
                      <a:pPr algn="ctr"/>
                      <a:r>
                        <a:rPr lang="ru-RU" sz="1400" dirty="0" smtClean="0"/>
                        <a:t>измерения</a:t>
                      </a:r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Значение показателя</a:t>
                      </a:r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619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2017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2019 год</a:t>
                      </a:r>
                      <a:endParaRPr lang="ru-RU" sz="1400" dirty="0"/>
                    </a:p>
                  </a:txBody>
                  <a:tcPr/>
                </a:tc>
              </a:tr>
              <a:tr h="112496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Общая</a:t>
                      </a:r>
                      <a:r>
                        <a:rPr lang="ru-RU" sz="1800" baseline="0" dirty="0" smtClean="0"/>
                        <a:t> численность детей-сирот и детей, оставшихся без попечения родителей, в Темрюкском районе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человек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400</a:t>
                      </a:r>
                      <a:endParaRPr lang="ru-RU" sz="1600" dirty="0"/>
                    </a:p>
                  </a:txBody>
                  <a:tcPr/>
                </a:tc>
              </a:tr>
              <a:tr h="791641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Число граждан, заключивших договоры о целевом обучении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человек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</a:tr>
              <a:tr h="2124931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Численность лиц, замещавших муниципальные</a:t>
                      </a:r>
                      <a:r>
                        <a:rPr lang="ru-RU" sz="1800" baseline="0" dirty="0" smtClean="0"/>
                        <a:t> должности и должности муниципальной службы в органах местного самоуправления Темрюкский район, получающих пенсионное обеспечение за выслугу лет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человек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58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Lebedeva.FU42\Desktop\!!!!!!!!!!!!!!!!!!!!!!!!!!!!!\14df02131eec389c0f8f317504f624be.png"/>
          <p:cNvPicPr>
            <a:picLocks noChangeAspect="1" noChangeArrowheads="1"/>
          </p:cNvPicPr>
          <p:nvPr/>
        </p:nvPicPr>
        <p:blipFill>
          <a:blip r:embed="rId2" cstate="print"/>
          <a:srcRect r="8216" b="2625"/>
          <a:stretch>
            <a:fillRect/>
          </a:stretch>
        </p:blipFill>
        <p:spPr bwMode="auto">
          <a:xfrm>
            <a:off x="0" y="0"/>
            <a:ext cx="4589826" cy="3357562"/>
          </a:xfrm>
          <a:prstGeom prst="rect">
            <a:avLst/>
          </a:prstGeom>
          <a:noFill/>
        </p:spPr>
      </p:pic>
      <p:pic>
        <p:nvPicPr>
          <p:cNvPr id="4098" name="Picture 2" descr="C:\Users\Lebedeva.FU42\Desktop\фото с сайта\c17b6d5a2f325f1b0bed7a859a6ab79b.JPG"/>
          <p:cNvPicPr>
            <a:picLocks noChangeAspect="1" noChangeArrowheads="1"/>
          </p:cNvPicPr>
          <p:nvPr/>
        </p:nvPicPr>
        <p:blipFill>
          <a:blip r:embed="rId3" cstate="print"/>
          <a:srcRect l="11811"/>
          <a:stretch>
            <a:fillRect/>
          </a:stretch>
        </p:blipFill>
        <p:spPr bwMode="auto">
          <a:xfrm>
            <a:off x="3992054" y="3286124"/>
            <a:ext cx="5151946" cy="3571876"/>
          </a:xfrm>
          <a:prstGeom prst="rect">
            <a:avLst/>
          </a:prstGeom>
          <a:noFill/>
        </p:spPr>
      </p:pic>
      <p:pic>
        <p:nvPicPr>
          <p:cNvPr id="5" name="Рисунок 4" descr="IMG_9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571876"/>
          </a:xfrm>
          <a:prstGeom prst="rect">
            <a:avLst/>
          </a:prstGeom>
        </p:spPr>
      </p:pic>
      <p:pic>
        <p:nvPicPr>
          <p:cNvPr id="6" name="Рисунок 5" descr="IMG_42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7562"/>
            <a:ext cx="4607715" cy="3500438"/>
          </a:xfrm>
          <a:prstGeom prst="rect">
            <a:avLst/>
          </a:prstGeom>
        </p:spPr>
      </p:pic>
      <p:grpSp>
        <p:nvGrpSpPr>
          <p:cNvPr id="3" name="Группа 7"/>
          <p:cNvGrpSpPr/>
          <p:nvPr/>
        </p:nvGrpSpPr>
        <p:grpSpPr>
          <a:xfrm>
            <a:off x="3071802" y="1000108"/>
            <a:ext cx="2986805" cy="2475290"/>
            <a:chOff x="2781281" y="1352524"/>
            <a:chExt cx="2986805" cy="2475290"/>
          </a:xfrm>
          <a:scene3d>
            <a:camera prst="orthographicFront"/>
            <a:lightRig rig="chilly" dir="t"/>
          </a:scene3d>
        </p:grpSpPr>
        <p:sp>
          <p:nvSpPr>
            <p:cNvPr id="9" name="Овал 8"/>
            <p:cNvSpPr/>
            <p:nvPr/>
          </p:nvSpPr>
          <p:spPr>
            <a:xfrm>
              <a:off x="2781281" y="1352524"/>
              <a:ext cx="2986805" cy="2475290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3218689" y="1715022"/>
              <a:ext cx="2111989" cy="17502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Расходы на физическую культуру и спорт в 2017 году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700" b="1" kern="1200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42,4 млн. рублей</a:t>
              </a:r>
              <a:endParaRPr lang="ru-RU" sz="1700" b="1" kern="1200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0"/>
          <p:cNvGrpSpPr/>
          <p:nvPr/>
        </p:nvGrpSpPr>
        <p:grpSpPr>
          <a:xfrm>
            <a:off x="0" y="2214554"/>
            <a:ext cx="2786082" cy="1785950"/>
            <a:chOff x="-647726" y="2495546"/>
            <a:chExt cx="2575636" cy="1663068"/>
          </a:xfrm>
          <a:scene3d>
            <a:camera prst="orthographicFront"/>
            <a:lightRig rig="chilly" dir="t"/>
          </a:scene3d>
        </p:grpSpPr>
        <p:sp>
          <p:nvSpPr>
            <p:cNvPr id="12" name="Овал 11"/>
            <p:cNvSpPr/>
            <p:nvPr/>
          </p:nvSpPr>
          <p:spPr>
            <a:xfrm>
              <a:off x="-647726" y="2495546"/>
              <a:ext cx="2575636" cy="166306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Овал 4"/>
            <p:cNvSpPr/>
            <p:nvPr/>
          </p:nvSpPr>
          <p:spPr>
            <a:xfrm>
              <a:off x="-290536" y="2709860"/>
              <a:ext cx="1821250" cy="11759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Организационное обеспечение 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1,6 млн. рублей</a:t>
              </a:r>
              <a:endParaRPr lang="ru-RU" sz="1400" b="1" kern="1200" cap="none" spc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13"/>
          <p:cNvGrpSpPr/>
          <p:nvPr/>
        </p:nvGrpSpPr>
        <p:grpSpPr>
          <a:xfrm>
            <a:off x="6182059" y="2214554"/>
            <a:ext cx="2961941" cy="1938824"/>
            <a:chOff x="6042846" y="2281239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15" name="Овал 14"/>
            <p:cNvSpPr/>
            <p:nvPr/>
          </p:nvSpPr>
          <p:spPr>
            <a:xfrm>
              <a:off x="6042846" y="2281239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На организацию и проведение районных соревнований и участие в краевых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2,6 млн. рублей</a:t>
              </a:r>
              <a:endParaRPr lang="ru-RU" sz="1400" b="1" kern="1200" cap="none" spc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8" name="Группа 18"/>
          <p:cNvGrpSpPr/>
          <p:nvPr/>
        </p:nvGrpSpPr>
        <p:grpSpPr>
          <a:xfrm>
            <a:off x="3071802" y="4643446"/>
            <a:ext cx="2961941" cy="1938824"/>
            <a:chOff x="6042846" y="2281239"/>
            <a:chExt cx="2961941" cy="1938824"/>
          </a:xfrm>
          <a:scene3d>
            <a:camera prst="orthographicFront"/>
            <a:lightRig rig="chilly" dir="t"/>
          </a:scene3d>
        </p:grpSpPr>
        <p:sp>
          <p:nvSpPr>
            <p:cNvPr id="20" name="Овал 19"/>
            <p:cNvSpPr/>
            <p:nvPr/>
          </p:nvSpPr>
          <p:spPr>
            <a:xfrm>
              <a:off x="6042846" y="2281239"/>
              <a:ext cx="2961941" cy="1938824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6476613" y="2636611"/>
              <a:ext cx="2094407" cy="13709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cap="none" spc="0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Содержание центра физкультурно-массовой работы «Скиф», СДЮШОР «Виктория»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38,2 млн.рублей</a:t>
              </a:r>
              <a:endParaRPr lang="ru-RU" sz="1400" b="1" kern="1200" cap="none" spc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939784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Отдельные целевые показатели муниципальной программы «Обеспечение и развитие физической культуры и спорта в Темрюкском районе» </a:t>
            </a:r>
            <a:endParaRPr lang="ru-RU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xmlns="" val="3482974692"/>
              </p:ext>
            </p:extLst>
          </p:nvPr>
        </p:nvGraphicFramePr>
        <p:xfrm>
          <a:off x="457200" y="1214424"/>
          <a:ext cx="8543956" cy="521497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971924"/>
                <a:gridCol w="1143008"/>
                <a:gridCol w="857256"/>
                <a:gridCol w="895628"/>
                <a:gridCol w="815835"/>
                <a:gridCol w="860305"/>
              </a:tblGrid>
              <a:tr h="673004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Наименование целевого показателя</a:t>
                      </a:r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</a:t>
                      </a:r>
                    </a:p>
                    <a:p>
                      <a:pPr algn="ctr"/>
                      <a:r>
                        <a:rPr lang="ru-RU" sz="1400" dirty="0" smtClean="0"/>
                        <a:t>измерения</a:t>
                      </a:r>
                      <a:endParaRPr lang="ru-RU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Значение показателя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804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2016 год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2017 год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 год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 год</a:t>
                      </a:r>
                      <a:endParaRPr lang="ru-RU" sz="1800" dirty="0"/>
                    </a:p>
                  </a:txBody>
                  <a:tcPr/>
                </a:tc>
              </a:tr>
              <a:tr h="762151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Проведение районных спортивно-массовых мероприятий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шт.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/>
                </a:tc>
              </a:tr>
              <a:tr h="1232927"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Численность  населения систематически занимающегося  физической культурой и спортом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человек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44500</a:t>
                      </a:r>
                      <a:endParaRPr lang="ru-RU" dirty="0"/>
                    </a:p>
                  </a:txBody>
                  <a:tcPr/>
                </a:tc>
              </a:tr>
              <a:tr h="1742061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сборных команд Темрюкского района по культивируемым видам спорта в краевых и всероссийских соревнованиях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шт.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7236542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5415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14348" y="404664"/>
            <a:ext cx="7858180" cy="612068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7030A0"/>
                </a:solidFill>
              </a:rPr>
              <a:t>                         </a:t>
            </a:r>
            <a:r>
              <a:rPr lang="ru-RU" sz="2800" b="1" dirty="0" smtClean="0">
                <a:solidFill>
                  <a:srgbClr val="800000"/>
                </a:solidFill>
                <a:latin typeface="Palatino Linotype" pitchFamily="18" charset="0"/>
              </a:rPr>
              <a:t>Задачи при </a:t>
            </a:r>
            <a:r>
              <a:rPr lang="ru-RU" sz="2800" b="1" dirty="0">
                <a:solidFill>
                  <a:srgbClr val="800000"/>
                </a:solidFill>
                <a:latin typeface="Palatino Linotype" pitchFamily="18" charset="0"/>
              </a:rPr>
              <a:t>формировании </a:t>
            </a:r>
            <a:endParaRPr lang="ru-RU" sz="2800" b="1" dirty="0" smtClean="0">
              <a:solidFill>
                <a:srgbClr val="800000"/>
              </a:solidFill>
              <a:latin typeface="Palatino Linotype" pitchFamily="18" charset="0"/>
            </a:endParaRPr>
          </a:p>
          <a:p>
            <a:r>
              <a:rPr lang="ru-RU" sz="2800" b="1" dirty="0" smtClean="0">
                <a:solidFill>
                  <a:srgbClr val="800000"/>
                </a:solidFill>
                <a:latin typeface="Palatino Linotype" pitchFamily="18" charset="0"/>
              </a:rPr>
              <a:t>                      районного бюджета на 2017 год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latin typeface="Palatino Linotype" pitchFamily="18" charset="0"/>
              </a:rPr>
              <a:t>и</a:t>
            </a:r>
            <a:r>
              <a:rPr lang="ru-RU" sz="2800" b="1" dirty="0" smtClean="0">
                <a:solidFill>
                  <a:srgbClr val="800000"/>
                </a:solidFill>
                <a:latin typeface="Palatino Linotype" pitchFamily="18" charset="0"/>
              </a:rPr>
              <a:t> на плановый период 2018 и 2019 годов:</a:t>
            </a:r>
          </a:p>
          <a:p>
            <a:pPr algn="just"/>
            <a:r>
              <a:rPr lang="ru-RU" sz="25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- обеспечение устойчивости, сбалансированности  бюджета;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ru-RU" sz="25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- обеспечение  организационных  мер,  </a:t>
            </a:r>
            <a:r>
              <a:rPr lang="ru-RU" sz="2500" b="1" i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направленных  </a:t>
            </a:r>
            <a:r>
              <a:rPr lang="ru-RU" sz="25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на рост эффективности бюджетных расходов, повышение качества предоставления муниципальных услуг;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ru-RU" sz="2500" b="1" i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- </a:t>
            </a:r>
            <a:r>
              <a:rPr lang="ru-RU" sz="25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повышение результативности использования бюджетных ресурсов</a:t>
            </a:r>
            <a:r>
              <a:rPr lang="ru-RU" sz="2500" b="1" i="1" dirty="0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.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7" name="Picture 3" descr="\\Server25\ОБЩИЕ ДОКУМЕНТЫ\Бюджет\СЕССИИ 2015\ПРОЕКТ РЕШЕНИЯ О БЮДЖЕТЕ на 2016 год\Доклад о бюджете 2016\смайлы\ccaba0528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2023454" cy="1343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723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Программные мероприятия по разделу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«Национальная экономика»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457200" y="785794"/>
          <a:ext cx="822960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44" y="1285860"/>
            <a:ext cx="2428892" cy="2143140"/>
          </a:xfrm>
          <a:solidFill>
            <a:schemeClr val="accent4">
              <a:lumMod val="60000"/>
              <a:lumOff val="40000"/>
            </a:schemeClr>
          </a:solidFill>
          <a:ln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обеспечение деятельности МБУ «Единая служба заказчика» и управления капитального строительства направлено</a:t>
            </a:r>
            <a:b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3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10,7 млн. рублей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3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Рисунок 12" descr="stock-vector-illustration-of-a-smiley-wearing-a-hard-hat-112446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1115175" cy="1144913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643174" y="1285860"/>
            <a:ext cx="2000264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приобретение квартир приглашенным врачам специалистам и жилья детям-сиротам 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24,4 млн.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357290" y="285728"/>
            <a:ext cx="7300906" cy="857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жилищно–коммунальное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2017 году 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составят 49,0 млн. рублей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714876" y="1285860"/>
            <a:ext cx="2000264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реконструкцию магистрального водопровода на территории Темрюкского района 10,0 млн. рублей </a:t>
            </a:r>
          </a:p>
          <a:p>
            <a:pPr marL="0" marR="0" lvl="0" indent="0" algn="ctr" defTabSz="91440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786578" y="1285860"/>
            <a:ext cx="2000264" cy="21431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Программные мероприятия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3,9 млн. рублей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latinLnBrk="0" hangingPunct="1">
              <a:spcAft>
                <a:spcPts val="0"/>
              </a:spcAft>
              <a:buFontTx/>
              <a:buNone/>
              <a:defRPr/>
            </a:pPr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0658" name="Picture 2" descr="C:\Users\Lebedeva.FU42\Desktop\IMG_7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429000"/>
            <a:ext cx="4429156" cy="3143272"/>
          </a:xfrm>
          <a:prstGeom prst="rect">
            <a:avLst/>
          </a:prstGeom>
          <a:noFill/>
        </p:spPr>
      </p:pic>
      <p:pic>
        <p:nvPicPr>
          <p:cNvPr id="1026" name="Picture 2" descr="C:\Users\Lebedeva.FU42\Desktop\!!!!!!!!!!!!!!!!!!!!!!!!!!!!!\IMG_4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3429001"/>
            <a:ext cx="4500625" cy="3143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83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85860"/>
          </a:xfrm>
          <a:gradFill>
            <a:gsLst>
              <a:gs pos="28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по отрасли «Национальная безопасность и правоохранительная деятельность» -</a:t>
            </a:r>
            <a:b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15,3 млн.рублей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1501230020ng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lum bright="24000" contrast="-48000"/>
          </a:blip>
          <a:stretch>
            <a:fillRect/>
          </a:stretch>
        </p:blipFill>
        <p:spPr>
          <a:xfrm>
            <a:off x="142844" y="1357298"/>
            <a:ext cx="5000660" cy="2921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Рисунок 5" descr="1502110001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8"/>
            <a:ext cx="3857652" cy="2571768"/>
          </a:xfrm>
          <a:prstGeom prst="rect">
            <a:avLst/>
          </a:prstGeom>
        </p:spPr>
      </p:pic>
      <p:pic>
        <p:nvPicPr>
          <p:cNvPr id="7" name="Рисунок 6" descr="112edds.jpg"/>
          <p:cNvPicPr>
            <a:picLocks noChangeAspect="1"/>
          </p:cNvPicPr>
          <p:nvPr/>
        </p:nvPicPr>
        <p:blipFill>
          <a:blip r:embed="rId4" cstate="print">
            <a:lum bright="8000" contrast="-30000"/>
          </a:blip>
          <a:stretch>
            <a:fillRect/>
          </a:stretch>
        </p:blipFill>
        <p:spPr>
          <a:xfrm>
            <a:off x="4373409" y="3857628"/>
            <a:ext cx="4619871" cy="2595564"/>
          </a:xfrm>
          <a:prstGeom prst="rect">
            <a:avLst/>
          </a:prstGeom>
        </p:spPr>
      </p:pic>
      <p:pic>
        <p:nvPicPr>
          <p:cNvPr id="9" name="Рисунок 8" descr="51cb3170-6dae-b8a3-6dae-b8ac0290aedb.photo.0.jpg"/>
          <p:cNvPicPr>
            <a:picLocks noChangeAspect="1"/>
          </p:cNvPicPr>
          <p:nvPr/>
        </p:nvPicPr>
        <p:blipFill>
          <a:blip r:embed="rId5" cstate="print">
            <a:lum bright="6000" contrast="-16000"/>
          </a:blip>
          <a:stretch>
            <a:fillRect/>
          </a:stretch>
        </p:blipFill>
        <p:spPr>
          <a:xfrm>
            <a:off x="142844" y="4071942"/>
            <a:ext cx="4214842" cy="2357454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1357290" y="1397000"/>
          <a:ext cx="6262710" cy="438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534696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Расходы по разделу «Общегосударственные вопросы»</a:t>
            </a:r>
            <a:endParaRPr lang="ru-RU" sz="28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AutoShape 6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00034" y="1357298"/>
            <a:ext cx="3114668" cy="1042981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lnSpcReduction="10000"/>
          </a:bodyPr>
          <a:lstStyle/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программа  «Эффективное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муниципальное управление»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144,6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357298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altLang="ru-RU" sz="1200" dirty="0" smtClean="0">
                <a:cs typeface="Times New Roman" pitchFamily="18" charset="0"/>
              </a:rPr>
              <a:t>- расходы на содержание органов местного самоуправления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; 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р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асходы на </a:t>
            </a:r>
            <a:r>
              <a:rPr lang="ru-RU" altLang="ru-RU" sz="1200" dirty="0" smtClean="0">
                <a:cs typeface="Times New Roman" pitchFamily="18" charset="0"/>
              </a:rPr>
              <a:t>материально-техническое обеспечение администрации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; 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altLang="ru-RU" sz="1200" b="0" dirty="0">
                <a:solidFill>
                  <a:schemeClr val="tx1"/>
                </a:solidFill>
                <a:effectLst/>
                <a:cs typeface="Times New Roman" pitchFamily="18" charset="0"/>
              </a:rPr>
              <a:t>- </a:t>
            </a:r>
            <a:r>
              <a:rPr lang="ru-RU" altLang="ru-RU" sz="1200" dirty="0" smtClean="0">
                <a:cs typeface="Times New Roman" pitchFamily="18" charset="0"/>
              </a:rPr>
              <a:t>р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асходы на </a:t>
            </a:r>
            <a:r>
              <a:rPr lang="ru-RU" altLang="ru-RU" sz="1200" dirty="0" smtClean="0">
                <a:cs typeface="Times New Roman" pitchFamily="18" charset="0"/>
              </a:rPr>
              <a:t>обеспечение ведения бухгалтерского учета.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2500306"/>
            <a:ext cx="3186106" cy="1328733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«Информирование населения о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деятельности администрации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 МО Темрюкский район в СМИ»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2,2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250030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информирование населения района о деятельности исполнительных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и представительных органов местного самоуправления в электронных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СМИ (телевидение, радио, интернет);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услуги типографии по изготовлению газеты;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- организация подписки администрации МОТР на периодические издания.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392906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информационного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общества и формирование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электронного правительства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Темрюкском районе» –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5,7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3929066"/>
            <a:ext cx="5072098" cy="135732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подключение к системе межведомственного взаимодействия;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обслуживание правовой системы "Гарант";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организация защиты рабочих мест антивирусными программами;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организация защиты рабочих мест лицензионным программным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обеспечением.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357826"/>
            <a:ext cx="3186106" cy="1357322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marR="0" lvl="0" indent="-342900" algn="ctr" defTabSz="914400" eaLnBrk="1" latinLnBrk="0" hangingPunct="1">
              <a:lnSpc>
                <a:spcPct val="10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200" dirty="0" smtClean="0">
                <a:cs typeface="Times New Roman" pitchFamily="18" charset="0"/>
              </a:rPr>
              <a:t>Муниципальная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«Муниципальная политика и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развитие гражданского </a:t>
            </a:r>
          </a:p>
          <a:p>
            <a:pPr marL="342900" lvl="0" indent="-342900" algn="ctr"/>
            <a:r>
              <a:rPr lang="ru-RU" altLang="ru-RU" sz="1200" dirty="0" smtClean="0">
                <a:cs typeface="Times New Roman" pitchFamily="18" charset="0"/>
              </a:rPr>
              <a:t>общества» - 1,9 млн.рублей </a:t>
            </a:r>
            <a:endParaRPr lang="ru-RU" altLang="ru-RU" sz="1200" dirty="0"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572140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официальные и профессиональные праздники, памятные даты,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поздравления;</a:t>
            </a:r>
          </a:p>
          <a:p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- развитие архивного дела.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00034" y="142852"/>
            <a:ext cx="3178851" cy="1571636"/>
          </a:xfrm>
          <a:prstGeom prst="rightArrowCallout">
            <a:avLst>
              <a:gd name="adj1" fmla="val 30779"/>
              <a:gd name="adj2" fmla="val 61558"/>
              <a:gd name="adj3" fmla="val 27520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fontScale="85000" lnSpcReduction="20000"/>
          </a:bodyPr>
          <a:lstStyle/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Муниципальная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программа 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«Управление и контроль за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муниципальным имуществом и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земельными ресурсами на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территории МО </a:t>
            </a: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Темрюкский район» -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 1,9 млн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рублей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714744" y="142852"/>
            <a:ext cx="5072098" cy="15716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>
                <a:cs typeface="Times New Roman" pitchFamily="18" charset="0"/>
              </a:rPr>
              <a:t>-</a:t>
            </a:r>
            <a:r>
              <a:rPr lang="ru-RU" altLang="ru-RU" sz="1200" dirty="0" smtClean="0">
                <a:cs typeface="Times New Roman" pitchFamily="18" charset="0"/>
              </a:rPr>
              <a:t> осуществление технической инвентаризации недвижимого имущества;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  <a:r>
              <a:rPr lang="ru-RU" altLang="ru-RU" sz="1200" dirty="0" smtClean="0">
                <a:cs typeface="Times New Roman" pitchFamily="18" charset="0"/>
              </a:rPr>
              <a:t>проведение оценки рыночной стоимости, размера арендной платы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муниципального имущества и земельных участков;</a:t>
            </a:r>
          </a:p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усовершенствование системы учета и использования муниципального 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имущества.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AutoShape 6"/>
          <p:cNvSpPr txBox="1">
            <a:spLocks noChangeArrowheads="1"/>
          </p:cNvSpPr>
          <p:nvPr/>
        </p:nvSpPr>
        <p:spPr bwMode="auto">
          <a:xfrm>
            <a:off x="500034" y="1785927"/>
            <a:ext cx="3186106" cy="1143007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экономики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Темрюкском районе»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20,3 млн.рублей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714744" y="1785926"/>
            <a:ext cx="5072098" cy="114300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1200" dirty="0" smtClean="0">
                <a:cs typeface="Times New Roman" pitchFamily="18" charset="0"/>
              </a:rPr>
              <a:t>- содержание МБУ «Многофункциональный центр по предоставлению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 государственных и муниципальных услуг»;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- содержание МКУ «Муниципальный заказ».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AutoShape 6"/>
          <p:cNvSpPr txBox="1">
            <a:spLocks noChangeArrowheads="1"/>
          </p:cNvSpPr>
          <p:nvPr/>
        </p:nvSpPr>
        <p:spPr bwMode="auto">
          <a:xfrm>
            <a:off x="500034" y="4286256"/>
            <a:ext cx="3186106" cy="1214446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«Развитие муниципальной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службы в администрации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МО ТР» –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150,0 тыс.рублей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714744" y="4286256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подготовка, переподготовка, повышение квалификации муниципальных</a:t>
            </a:r>
          </a:p>
          <a:p>
            <a:r>
              <a:rPr lang="ru-RU" altLang="ru-RU" sz="1200" dirty="0" smtClean="0">
                <a:cs typeface="Times New Roman" pitchFamily="18" charset="0"/>
              </a:rPr>
              <a:t>служащих.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AutoShape 6"/>
          <p:cNvSpPr txBox="1">
            <a:spLocks noChangeArrowheads="1"/>
          </p:cNvSpPr>
          <p:nvPr/>
        </p:nvSpPr>
        <p:spPr bwMode="auto">
          <a:xfrm>
            <a:off x="500034" y="557214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«Улучшение условий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охраны труда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в МОТР» - 8,8 тыс.рублей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714744" y="5643578"/>
            <a:ext cx="5072098" cy="10001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п</a:t>
            </a: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роведение специальной оценки условий труда;</a:t>
            </a:r>
          </a:p>
          <a:p>
            <a:pPr>
              <a:buFontTx/>
              <a:buChar char="-"/>
            </a:pPr>
            <a:r>
              <a:rPr lang="ru-RU" altLang="ru-RU" sz="1200" b="0" dirty="0" smtClean="0">
                <a:solidFill>
                  <a:schemeClr val="tx1"/>
                </a:solidFill>
                <a:effectLst/>
                <a:cs typeface="Times New Roman" pitchFamily="18" charset="0"/>
              </a:rPr>
              <a:t> проведение обучения работников по охране труда.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3" name="AutoShape 6"/>
          <p:cNvSpPr txBox="1">
            <a:spLocks noChangeArrowheads="1"/>
          </p:cNvSpPr>
          <p:nvPr/>
        </p:nvSpPr>
        <p:spPr bwMode="auto">
          <a:xfrm>
            <a:off x="500034" y="3071810"/>
            <a:ext cx="3186106" cy="1143008"/>
          </a:xfrm>
          <a:prstGeom prst="rightArrowCallout">
            <a:avLst>
              <a:gd name="adj1" fmla="val 30779"/>
              <a:gd name="adj2" fmla="val 61558"/>
              <a:gd name="adj3" fmla="val 25801"/>
              <a:gd name="adj4" fmla="val 6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Муниципальная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программа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«Управление муниципальными </a:t>
            </a:r>
          </a:p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altLang="ru-RU" sz="1200" dirty="0" smtClean="0">
                <a:cs typeface="Times New Roman" pitchFamily="18" charset="0"/>
              </a:rPr>
              <a:t>финансами – 15,9 млн.рублей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714744" y="3071810"/>
            <a:ext cx="5072098" cy="107157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rgbClr val="CCFFFF"/>
              </a:gs>
              <a:gs pos="100000">
                <a:srgbClr val="C0C0C0"/>
              </a:gs>
            </a:gsLst>
            <a:lin ang="5400000" scaled="1"/>
          </a:gra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Char char="-"/>
            </a:pPr>
            <a:r>
              <a:rPr lang="ru-RU" altLang="ru-RU" sz="1200" dirty="0" smtClean="0">
                <a:cs typeface="Times New Roman" pitchFamily="18" charset="0"/>
              </a:rPr>
              <a:t> содержание Финансового управления администрации МО ТР.</a:t>
            </a:r>
            <a:endParaRPr lang="ru-RU" altLang="ru-RU" sz="1200" b="0" dirty="0"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631844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Поддержка поселений муниципального образования Темрюкский район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142844" y="1571612"/>
            <a:ext cx="8858312" cy="1500198"/>
          </a:xfrm>
          <a:prstGeom prst="downArrowCallout">
            <a:avLst>
              <a:gd name="adj1" fmla="val 49469"/>
              <a:gd name="adj2" fmla="val 55755"/>
              <a:gd name="adj3" fmla="val 16667"/>
              <a:gd name="adj4" fmla="val 66667"/>
            </a:avLst>
          </a:prstGeom>
          <a:gradFill rotWithShape="1">
            <a:gsLst>
              <a:gs pos="0">
                <a:srgbClr val="99CCFF"/>
              </a:gs>
              <a:gs pos="50000">
                <a:srgbClr val="F1F8F9"/>
              </a:gs>
              <a:gs pos="100000">
                <a:srgbClr val="99CCFF"/>
              </a:gs>
            </a:gsLst>
            <a:lin ang="5400000" scaled="1"/>
          </a:gradFill>
          <a:ln w="12700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ln w="190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Дополнительно в бюджеты поселений в 2017 году </a:t>
            </a:r>
          </a:p>
          <a:p>
            <a:pPr algn="ctr"/>
            <a:r>
              <a:rPr lang="ru-RU" altLang="ru-RU" sz="2000" b="1" dirty="0" smtClean="0">
                <a:ln w="190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будет направлено:</a:t>
            </a:r>
            <a:endParaRPr lang="ru-RU" altLang="ru-RU" sz="2000" b="1" dirty="0">
              <a:ln w="1905"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  <a:p>
            <a:pPr algn="ctr"/>
            <a:endParaRPr lang="ru-RU" altLang="ru-RU" sz="1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428860" y="3000372"/>
          <a:ext cx="4500594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smiley-с-ш-япой-ип-омом-гра-ации-415859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422" y="3786190"/>
            <a:ext cx="1964546" cy="1571636"/>
          </a:xfrm>
          <a:prstGeom prst="rect">
            <a:avLst/>
          </a:prstGeom>
        </p:spPr>
      </p:pic>
      <p:pic>
        <p:nvPicPr>
          <p:cNvPr id="11" name="Рисунок 10" descr="герб Темрюкского район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8148" y="142852"/>
            <a:ext cx="1143008" cy="14093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8259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бюджета муниципального образования Темрюкский район  на  2017 год и на плановый период 2018 и 2019 годов</a:t>
            </a:r>
            <a:endParaRPr lang="ru-RU" sz="1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000110"/>
          <a:ext cx="8572559" cy="5747512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3286148"/>
                <a:gridCol w="1785950"/>
                <a:gridCol w="1772653"/>
                <a:gridCol w="1727808"/>
              </a:tblGrid>
              <a:tr h="785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на 2017 год,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на 2018 год,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расходов на 2018 год,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2 011 083,2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1 945 479,5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1 948 656,6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1744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206 245,0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193 578,5</a:t>
                      </a: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190 890,5</a:t>
                      </a:r>
                    </a:p>
                  </a:txBody>
                  <a:tcPr marL="35596" marR="35596" marT="0" marB="0" anchor="ctr"/>
                </a:tc>
              </a:tr>
              <a:tr h="5771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правоохранительная деятельность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15 271,9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15 137,4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15 137,4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44 662,0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37 813,4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37 812,9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49 038,2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31 887,5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30 736,9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709,6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2 832,8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1 181,0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1 387 073,5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1 327 971,9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1 328 719,0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52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r>
                        <a:rPr lang="ru-RU" sz="1600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кинематография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52 101,2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44 404,5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44 104,5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 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62 044,1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56 095,4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56 761,9</a:t>
                      </a:r>
                      <a:endParaRPr lang="ru-RU" sz="1600" kern="12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4221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112 929,4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118 259,5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120 813,9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42 023,1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41 598,6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41 598,6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</a:t>
                      </a: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трансферты 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38 985,2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50 900,0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30 900,0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  <a:tr h="337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25 000,0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50 000,0</a:t>
                      </a:r>
                      <a:endParaRPr lang="ru-RU" sz="16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596" marR="35596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000109"/>
          <a:ext cx="8429683" cy="560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715172"/>
                <a:gridCol w="1285883"/>
              </a:tblGrid>
              <a:tr h="6610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"Эффективное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муниципальное управление"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latin typeface="Times New Roman"/>
                        </a:rPr>
                        <a:t>144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559,9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2.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"Развитие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муниципальной службы в администрации муниципального образования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150,0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3.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"Управление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муниципальными финансами"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937,5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4.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"Управление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и контроль за муниципальным имуществом и земельными ресурсами на территории муниципального образования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300,4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5.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"Информирование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населения о деятельности администрации МО Темрюкский район в СМИ"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159,4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6.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"Развитие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информационного общества и формирование электронного правительства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668,8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7.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"Муниципальная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политика и развитие гражданского общества"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859,9   </a:t>
                      </a:r>
                    </a:p>
                  </a:txBody>
                  <a:tcPr marL="7620" marR="7620" marT="7620" marB="0" anchor="b"/>
                </a:tc>
              </a:tr>
              <a:tr h="355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8.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"Обеспечение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безопасности населения в Темрюкском районе"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848,4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9.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"Развитие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национальных культур и профилактики проявлений экстремизма на территории муниципального образования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50,0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10.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"Внедрение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гражданских технологий противодействию терроризму в муниципальном образовании Темрюкский район"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170,0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11.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"Комплексные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меры противодействия незаконному потреблению и обороту наркотических средств в муниципальном образовании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latin typeface="Times New Roman"/>
                        </a:rPr>
                        <a:t>                               100,0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/>
                        </a:rPr>
                        <a:t>12.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"Профилактика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правонарушений в муниципальном образовании Темрюкский район"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latin typeface="Times New Roman"/>
                        </a:rPr>
                        <a:t>                               183,5   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5786" y="428604"/>
            <a:ext cx="72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Перечень программ, реализуемых в 2017 году: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285728"/>
          <a:ext cx="8429683" cy="608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715172"/>
                <a:gridCol w="1285883"/>
              </a:tblGrid>
              <a:tr h="6610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13.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"Развитие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сельского хозяйства в Темрюкском районе"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12 528,8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14.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Комплексное развитие Темрюкского района в сфере  дорожного хозяйства"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584,9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15.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"Подготовка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градостроительной и землеустроительной документации на территории муниципального образования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28 162,2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16.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Энергосбережение и повышение энергетической эффективности муниципального образования Темрюкский район на период 2012-2015 годов и на перспективу до 2020 года"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68,8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17.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"Перспективное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наружной рекламы на территории муниципального образования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200,0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/>
                        </a:rPr>
                        <a:t>18.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экономики в Темрюкском районе"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21 928,4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/>
                        </a:rPr>
                        <a:t>19.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санаторно - курортного и туристского  комплекса муниципального образования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668,0   </a:t>
                      </a:r>
                    </a:p>
                  </a:txBody>
                  <a:tcPr marL="7620" marR="7620" marT="7620" marB="0" anchor="b"/>
                </a:tc>
              </a:tr>
              <a:tr h="355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20.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Качество"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155,0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21.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Антикризисные меры в  жилищно- коммунальном хозяйстве муниципального образования Темрюкский район"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13 947,2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/>
                        </a:rPr>
                        <a:t>22.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Экологическое оздоровление территории муниципального образования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709,6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/>
                        </a:rPr>
                        <a:t>23.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Обеспечение жильем молодых семей на территории муниципального образования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468,3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24.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i="0" u="none" strike="noStrike" dirty="0">
                          <a:latin typeface="Times New Roman"/>
                        </a:rPr>
                        <a:t>Муниципальная программа "Комплексное развитие Темрюкского района в сфере строительства"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11 620,1   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285728"/>
          <a:ext cx="8429683" cy="595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6715172"/>
                <a:gridCol w="1285883"/>
              </a:tblGrid>
              <a:tr h="6610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программы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Сумма, тыс. рублей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25.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"Развитие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образования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335 787,3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26.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"Дети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Тамани"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8 352,7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/>
                        </a:rPr>
                        <a:t>27.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Программа реализации государственной молодежной политики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11 824,6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latin typeface="Times New Roman"/>
                        </a:rPr>
                        <a:t>28.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"Развитие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культуры Темрюкского  района"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96 191,2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29.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Развитие здравоохранения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62 347,7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30.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Социальная поддержка граждан Темрюкского района"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86 442,5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31.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Поддержка социально ориентированных некоммерческих </a:t>
                      </a:r>
                      <a:r>
                        <a:rPr lang="ru-RU" sz="1400" b="1" i="0" u="none" strike="noStrike" dirty="0" smtClean="0">
                          <a:latin typeface="Times New Roman"/>
                        </a:rPr>
                        <a:t>организаций, 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осуществляющих деятельность на территории муниципального образования 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10 662,1   </a:t>
                      </a:r>
                    </a:p>
                  </a:txBody>
                  <a:tcPr marL="7620" marR="7620" marT="7620" marB="0" anchor="b"/>
                </a:tc>
              </a:tr>
              <a:tr h="355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latin typeface="Times New Roman"/>
                        </a:rPr>
                        <a:t>32.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Обеспечение и развитие физической культуры и спорта в Темрюкском районе"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42 665,6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latin typeface="Times New Roman"/>
                        </a:rPr>
                        <a:t>33.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Улучшение условий и охраны труда в муниципальном образовании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latin typeface="Times New Roman"/>
                        </a:rPr>
                        <a:t>                                   8,8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34.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Создание доступной среды для инвалидов и других маломобильных групп населения в муниципальном образовании Темрюкский район"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244,5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latin typeface="Times New Roman"/>
                        </a:rPr>
                        <a:t>35.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"</a:t>
                      </a:r>
                      <a:r>
                        <a:rPr lang="ru-RU" sz="1400" b="1" i="0" u="none" strike="noStrike" dirty="0">
                          <a:latin typeface="Times New Roman"/>
                        </a:rPr>
                        <a:t>Поддержка малого и среднего предпринимательства в муниципальном образовании Темрюкский район"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latin typeface="Times New Roman"/>
                        </a:rPr>
                        <a:t>                               858,0   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Всего в </a:t>
                      </a:r>
                      <a:r>
                        <a:rPr lang="ru-RU" sz="1400" b="1" i="0" u="none" strike="noStrike" smtClean="0">
                          <a:latin typeface="Times New Roman"/>
                        </a:rPr>
                        <a:t>рамках муниципальных программ</a:t>
                      </a:r>
                      <a:r>
                        <a:rPr lang="ru-RU" sz="1400" b="1" i="0" u="none" strike="noStrike" dirty="0" smtClean="0">
                          <a:latin typeface="Times New Roman"/>
                        </a:rPr>
                        <a:t>: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latin typeface="Times New Roman"/>
                        </a:rPr>
                        <a:t>1 958</a:t>
                      </a:r>
                      <a:r>
                        <a:rPr lang="ru-RU" sz="1400" b="1" i="0" u="none" strike="noStrike" baseline="0" dirty="0" smtClean="0">
                          <a:latin typeface="Times New Roman"/>
                        </a:rPr>
                        <a:t> 414,1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251520" y="260648"/>
            <a:ext cx="8606760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ОСНОВНЫЕ ПАРАМЕТРЫ БЮДЖЕТА</a:t>
            </a:r>
            <a:br>
              <a:rPr lang="ru-RU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муниципального образования Темрюкский район, млн. рублей</a:t>
            </a:r>
            <a:r>
              <a:rPr lang="ru-RU" sz="2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16475" name="Group 9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xmlns="" val="2155921787"/>
              </p:ext>
            </p:extLst>
          </p:nvPr>
        </p:nvGraphicFramePr>
        <p:xfrm>
          <a:off x="323528" y="1628800"/>
          <a:ext cx="8534752" cy="430252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641158"/>
                <a:gridCol w="911972"/>
                <a:gridCol w="885486"/>
                <a:gridCol w="974488"/>
                <a:gridCol w="885899"/>
                <a:gridCol w="974488"/>
                <a:gridCol w="620129"/>
                <a:gridCol w="531539"/>
                <a:gridCol w="531539"/>
                <a:gridCol w="578054"/>
              </a:tblGrid>
              <a:tr h="36004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Наименование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показателя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2015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факт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2016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план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на 01.11.16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2017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год </a:t>
                      </a:r>
                      <a:endParaRPr lang="ru-RU" sz="1200" b="1" u="none" strike="noStrike" dirty="0">
                        <a:latin typeface="Palatino Linotype" panose="02040502050505030304" pitchFamily="18" charset="0"/>
                      </a:endParaRP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latin typeface="Palatino Linotype" panose="02040502050505030304" pitchFamily="18" charset="0"/>
                        </a:rPr>
                        <a:t>Плановый период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latin typeface="Palatino Linotype" panose="02040502050505030304" pitchFamily="18" charset="0"/>
                        </a:rPr>
                        <a:t>Динамика,%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36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2018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2019</a:t>
                      </a:r>
                    </a:p>
                    <a:p>
                      <a:pPr algn="ctr" rtl="0" fontAlgn="ctr"/>
                      <a:r>
                        <a:rPr lang="ru-RU" sz="1200" b="1" u="none" strike="noStrike" dirty="0" smtClean="0">
                          <a:latin typeface="Palatino Linotype" panose="0204050205050503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2016/ 2015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Palatino Linotype" panose="02040502050505030304" pitchFamily="18" charset="0"/>
                        </a:rPr>
                        <a:t>2017/ 2016</a:t>
                      </a:r>
                      <a:endParaRPr lang="ru-RU" sz="12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Palatino Linotype" panose="02040502050505030304" pitchFamily="18" charset="0"/>
                        </a:rPr>
                        <a:t>2018/</a:t>
                      </a:r>
                      <a:r>
                        <a:rPr lang="ru-RU" sz="1200" b="1" baseline="0" dirty="0" smtClean="0">
                          <a:latin typeface="Palatino Linotype" panose="02040502050505030304" pitchFamily="18" charset="0"/>
                        </a:rPr>
                        <a:t> 2017</a:t>
                      </a:r>
                      <a:endParaRPr lang="ru-RU" sz="12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Palatino Linotype" panose="02040502050505030304" pitchFamily="18" charset="0"/>
                        </a:rPr>
                        <a:t>2019/ 2018</a:t>
                      </a:r>
                      <a:endParaRPr lang="ru-RU" sz="1200" b="1" dirty="0"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510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u="none" strike="noStrike" dirty="0">
                          <a:latin typeface="Palatino Linotype" panose="02040502050505030304" pitchFamily="18" charset="0"/>
                        </a:rPr>
                        <a:t>ДОХОДЫ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2 070,6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2 239,0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2 011,1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1 945,5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1 948,6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108,1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100,2</a:t>
                      </a:r>
                    </a:p>
                  </a:txBody>
                  <a:tcPr marL="9525" marR="9525" marT="9525" marB="0" anchor="ctr"/>
                </a:tc>
              </a:tr>
              <a:tr h="668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-налоговые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835,1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940,9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897,0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837,0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837,1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112,7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100,01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Palatino Linotype"/>
                      </a:endParaRPr>
                    </a:p>
                  </a:txBody>
                  <a:tcPr marL="9525" marR="9525" marT="9525" marB="0" anchor="ctr"/>
                </a:tc>
              </a:tr>
              <a:tr h="5912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 -безвозмездные     поступления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 235,5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1 298,1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1 114,1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1 108,5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1 111,5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100,3</a:t>
                      </a:r>
                    </a:p>
                  </a:txBody>
                  <a:tcPr marL="9525" marR="9525" marT="9525" marB="0" anchor="ctr"/>
                </a:tc>
              </a:tr>
              <a:tr h="5928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1" u="none" strike="noStrike" dirty="0">
                          <a:latin typeface="Palatino Linotype" panose="02040502050505030304" pitchFamily="18" charset="0"/>
                        </a:rPr>
                        <a:t>РАСХОДЫ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1896,7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2 307,3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2 011,1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1 945,5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1 948,6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121,6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87,2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96,7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Palatino Linotype"/>
                        </a:rPr>
                        <a:t>100,2</a:t>
                      </a:r>
                    </a:p>
                  </a:txBody>
                  <a:tcPr marL="9525" marR="9525" marT="9525" marB="0" anchor="ctr"/>
                </a:tc>
              </a:tr>
              <a:tr h="3147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ДЕФИЦИТ (-),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173,9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-68,3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itchFamily="18" charset="0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Palatino Linotype" panose="02040502050505030304" pitchFamily="18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u="none" strike="noStrike" dirty="0">
                          <a:latin typeface="Palatino Linotype" panose="02040502050505030304" pitchFamily="18" charset="0"/>
                        </a:rPr>
                        <a:t>ПРОФИЦИТ (+)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L="857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2050" name="Picture 2" descr="\\Server25\ОБЩИЕ ДОКУМЕНТЫ\Бюджет\СЕССИИ 2015\ПРОЕКТ РЕШЕНИЯ О БЮДЖЕТЕ на 2016 год\Доклад о бюджете 2016\смайлы\610456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59150"/>
            <a:ext cx="1368152" cy="1231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7195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bedeva.FU42\Desktop\Фото НА КРАЙ\сельское хозяйство\IMG_035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ru-RU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Спасибо за внимание!</a:t>
            </a:r>
            <a:endParaRPr lang="ru-RU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Server25\ОБЩИЕ ДОКУМЕНТЫ\Бюджет\СЕССИИ 2015\ПРОЕКТ РЕШЕНИЯ О БЮДЖЕТЕ на 2016 год\Доклад о бюджете 2016\смайлы\0_b0e94_13b90ca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348880"/>
            <a:ext cx="1656184" cy="1623061"/>
          </a:xfrm>
          <a:prstGeom prst="rect">
            <a:avLst/>
          </a:prstGeom>
          <a:noFill/>
        </p:spPr>
      </p:pic>
      <p:pic>
        <p:nvPicPr>
          <p:cNvPr id="4101" name="Picture 5" descr="\\Server25\ОБЩИЕ ДОКУМЕНТЫ\Бюджет\СЕССИИ 2015\ПРОЕКТ РЕШЕНИЯ О БЮДЖЕТЕ на 2016 год\Доклад о бюджете 2016\смайлы\821996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85" y="4653136"/>
            <a:ext cx="2088232" cy="1737409"/>
          </a:xfrm>
          <a:prstGeom prst="rect">
            <a:avLst/>
          </a:prstGeom>
          <a:noFill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520" y="260648"/>
            <a:ext cx="860676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Структура налоговых и неналоговых доходов</a:t>
            </a:r>
            <a:b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бюджета муниципального образования Темрюкский район</a:t>
            </a:r>
          </a:p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в 2017 году, %</a:t>
            </a:r>
            <a:endParaRPr lang="ru-RU" sz="18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1788991431"/>
              </p:ext>
            </p:extLst>
          </p:nvPr>
        </p:nvGraphicFramePr>
        <p:xfrm>
          <a:off x="395536" y="1243019"/>
          <a:ext cx="6840760" cy="509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76516" y="1359452"/>
            <a:ext cx="28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Н</a:t>
            </a:r>
            <a:r>
              <a:rPr lang="ru-RU" sz="1600" b="1" i="1" dirty="0" smtClean="0"/>
              <a:t>алоговые </a:t>
            </a:r>
            <a:r>
              <a:rPr lang="ru-RU" sz="1600" b="1" i="1" dirty="0"/>
              <a:t>доходы </a:t>
            </a:r>
            <a:r>
              <a:rPr lang="ru-RU" sz="1600" b="1" i="1" dirty="0" smtClean="0"/>
              <a:t>- 83,2%,</a:t>
            </a:r>
          </a:p>
          <a:p>
            <a:r>
              <a:rPr lang="ru-RU" sz="1600" b="1" i="1" dirty="0" smtClean="0"/>
              <a:t>Неналоговые доходы -16,8</a:t>
            </a:r>
            <a:r>
              <a:rPr lang="ru-RU" sz="1600" b="1" i="1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xmlns="" val="2631102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1520" y="260648"/>
            <a:ext cx="860676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Объем поступлений налоговых и неналоговых доходов</a:t>
            </a:r>
            <a:b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в бюджет муниципального образования Темрюкский район, тыс. рублей </a:t>
            </a:r>
            <a:endParaRPr lang="ru-RU" sz="18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457914"/>
              </p:ext>
            </p:extLst>
          </p:nvPr>
        </p:nvGraphicFramePr>
        <p:xfrm>
          <a:off x="251520" y="906979"/>
          <a:ext cx="8606761" cy="579527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176464"/>
                <a:gridCol w="1152128"/>
                <a:gridCol w="1152128"/>
                <a:gridCol w="1078261"/>
                <a:gridCol w="1047780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Наименование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доходного источника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2016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год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2017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год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2018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год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2019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год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Налог на прибыль организаций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74 560,0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75 305,9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48 800,0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49 278,0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576 146,5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541 085,0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500 081,3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491 813,5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3565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 от уплаты акцизов на нефтепродукты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523,2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419,9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433,8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448,7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217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</a:rPr>
                        <a:t>УСН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15 395,0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17 153,0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17 325,0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17 498,2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217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</a:rPr>
                        <a:t>ЕНВД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58 260,0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59 282,0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59 875,0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60 473,5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</a:rPr>
                        <a:t>ЕСХН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43 883,4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29 975,0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30 274,7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30 577,5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217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Налог,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взим</a:t>
                      </a:r>
                      <a:r>
                        <a:rPr lang="ru-RU" sz="1200" u="none" strike="noStrike" dirty="0" smtClean="0">
                          <a:effectLst/>
                        </a:rPr>
                        <a:t>. </a:t>
                      </a:r>
                      <a:r>
                        <a:rPr lang="ru-RU" sz="1200" u="none" strike="noStrike" dirty="0">
                          <a:effectLst/>
                        </a:rPr>
                        <a:t>в связи с применением патентной системы 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346,6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120,0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120,0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120,0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13 795,0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13 800,0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13 938,0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14 077,3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7277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Задолженность и перерасчеты по отмененным </a:t>
                      </a:r>
                      <a:r>
                        <a:rPr lang="ru-RU" sz="1200" u="none" strike="noStrike" dirty="0" smtClean="0">
                          <a:effectLst/>
                        </a:rPr>
                        <a:t>налогам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518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Проценты, полученные от предоставления </a:t>
                      </a:r>
                      <a:r>
                        <a:rPr lang="ru-RU" sz="1200" u="none" strike="noStrike" dirty="0" smtClean="0">
                          <a:effectLst/>
                        </a:rPr>
                        <a:t>кредитов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48,1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6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Доходы, получаемые в виде арендной платы за земельные участки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101 392,0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108 055,0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113 458,3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119 130,8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 от сдачи в аренду имущества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3 619,0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4 058,0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4 058,0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4 058,0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57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 от перечисления части </a:t>
                      </a:r>
                      <a:r>
                        <a:rPr lang="ru-RU" sz="1200" u="none" strike="noStrike" dirty="0" smtClean="0">
                          <a:effectLst/>
                        </a:rPr>
                        <a:t>прибыли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МУП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1 350,0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1 363,5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1 377,1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1 391,0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217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Прочие поступления от использования имущества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500,0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642,6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642,6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642,6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217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Плата за негативное воздействие на окружающую среду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7 452,1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8 250,0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8 800,0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9 350,0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21704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 от оказания платных услуг (работ</a:t>
                      </a:r>
                      <a:r>
                        <a:rPr lang="ru-RU" sz="1200" u="none" strike="noStrike" dirty="0" smtClean="0">
                          <a:effectLst/>
                        </a:rPr>
                        <a:t>)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2 635,4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4 690,0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4 920,0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5 170,0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  от продажи квартир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436,0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436,0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436,0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436,0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 от реализации имущества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7,2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Доходы от продажи земельных участков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28 000,0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17 000,0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17 000,0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17 000,0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10 600,0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11 700,0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11 800,0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11 900,0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Прочие 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1 935,9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3 617,0</a:t>
                      </a:r>
                      <a:endParaRPr lang="ru-RU" sz="1600" b="0" i="0" u="none" strike="noStrike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3 618,0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3 753,9</a:t>
                      </a:r>
                      <a:endParaRPr lang="ru-RU" sz="16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/>
                </a:tc>
              </a:tr>
              <a:tr h="1085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</a:rPr>
                        <a:t>Итого 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50" b="1" u="none" strike="noStrike" dirty="0">
                          <a:effectLst/>
                        </a:rPr>
                        <a:t>940 893,2</a:t>
                      </a:r>
                      <a:endParaRPr lang="ru-RU" sz="155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50" b="1" u="none" strike="noStrike" dirty="0" smtClean="0">
                          <a:effectLst/>
                        </a:rPr>
                        <a:t>896 964,9</a:t>
                      </a:r>
                      <a:endParaRPr lang="ru-RU" sz="155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50" b="1" u="none" strike="noStrike" dirty="0" smtClean="0">
                          <a:effectLst/>
                        </a:rPr>
                        <a:t>836 965,8</a:t>
                      </a:r>
                      <a:endParaRPr lang="ru-RU" sz="155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50" b="1" u="none" strike="noStrike" dirty="0" smtClean="0">
                          <a:effectLst/>
                        </a:rPr>
                        <a:t>837</a:t>
                      </a:r>
                      <a:r>
                        <a:rPr lang="ru-RU" sz="1550" b="1" u="none" strike="noStrike" baseline="0" dirty="0" smtClean="0">
                          <a:effectLst/>
                        </a:rPr>
                        <a:t> 1</a:t>
                      </a:r>
                      <a:r>
                        <a:rPr lang="ru-RU" sz="1550" b="1" u="none" strike="noStrike" dirty="0" smtClean="0">
                          <a:effectLst/>
                        </a:rPr>
                        <a:t>27,0</a:t>
                      </a:r>
                      <a:endParaRPr lang="ru-RU" sz="155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4484" marR="4484" marT="4484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5495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8143932" cy="63707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60"/>
          <p:cNvSpPr txBox="1">
            <a:spLocks noChangeArrowheads="1"/>
          </p:cNvSpPr>
          <p:nvPr/>
        </p:nvSpPr>
        <p:spPr bwMode="auto">
          <a:xfrm>
            <a:off x="755650" y="115888"/>
            <a:ext cx="1841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ru-RU" sz="2300">
              <a:latin typeface="Arial" charset="0"/>
            </a:endParaRPr>
          </a:p>
          <a:p>
            <a:pPr algn="ctr" eaLnBrk="1" hangingPunct="1"/>
            <a:endParaRPr lang="ru-RU" sz="2300">
              <a:latin typeface="Arial" charset="0"/>
            </a:endParaRPr>
          </a:p>
        </p:txBody>
      </p:sp>
      <p:sp>
        <p:nvSpPr>
          <p:cNvPr id="13316" name="Text Box 57"/>
          <p:cNvSpPr txBox="1">
            <a:spLocks noChangeArrowheads="1"/>
          </p:cNvSpPr>
          <p:nvPr/>
        </p:nvSpPr>
        <p:spPr bwMode="auto">
          <a:xfrm>
            <a:off x="434975" y="2228433"/>
            <a:ext cx="82518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Основные направления</a:t>
            </a:r>
          </a:p>
          <a:p>
            <a:pPr algn="ctr" eaLnBrk="1" hangingPunct="1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Расходов районного бюджета на 2017 год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52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5598" y="152400"/>
            <a:ext cx="66294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buNone/>
            </a:pP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на социальную сферу в общих расходах районного бюджета </a:t>
            </a:r>
            <a:b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 2017 год</a:t>
            </a: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xmlns="" val="1811221306"/>
              </p:ext>
            </p:extLst>
          </p:nvPr>
        </p:nvGraphicFramePr>
        <p:xfrm>
          <a:off x="500034" y="1285860"/>
          <a:ext cx="818676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62159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7"/>
          <p:cNvGraphicFramePr>
            <a:graphicFrameLocks/>
          </p:cNvGraphicFramePr>
          <p:nvPr/>
        </p:nvGraphicFramePr>
        <p:xfrm>
          <a:off x="500034" y="1714488"/>
          <a:ext cx="8143932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85918" y="142852"/>
            <a:ext cx="5786437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районного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в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году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социальную сферу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рублей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68346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 на образование в 2017 году планируются</a:t>
            </a:r>
            <a:b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объеме 1386,7 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1508310011aw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4071942"/>
            <a:ext cx="4286248" cy="2786058"/>
          </a:xfrm>
        </p:spPr>
      </p:pic>
      <p:pic>
        <p:nvPicPr>
          <p:cNvPr id="8" name="Рисунок 7" descr="1508310026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2985"/>
            <a:ext cx="4286248" cy="2952760"/>
          </a:xfrm>
          <a:prstGeom prst="rect">
            <a:avLst/>
          </a:prstGeom>
        </p:spPr>
      </p:pic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2664087"/>
              </p:ext>
            </p:extLst>
          </p:nvPr>
        </p:nvGraphicFramePr>
        <p:xfrm>
          <a:off x="142844" y="1142984"/>
          <a:ext cx="8829676" cy="540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17330</TotalTime>
  <Words>2546</Words>
  <Application>Microsoft Office PowerPoint</Application>
  <PresentationFormat>Экран (4:3)</PresentationFormat>
  <Paragraphs>732</Paragraphs>
  <Slides>30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 </vt:lpstr>
      <vt:lpstr>Слайд 2</vt:lpstr>
      <vt:lpstr>Слайд 3</vt:lpstr>
      <vt:lpstr>Слайд 4</vt:lpstr>
      <vt:lpstr>Слайд 5</vt:lpstr>
      <vt:lpstr>Слайд 6</vt:lpstr>
      <vt:lpstr>Расходы на социальную сферу в общих расходах районного бюджета  на 2017 год</vt:lpstr>
      <vt:lpstr>Слайд 8</vt:lpstr>
      <vt:lpstr>Расходы на образование в 2017 году планируются в объеме 1386,7 млн.рублей </vt:lpstr>
      <vt:lpstr>Отдельные целевые показатели муниципальной программы «Развитие образования в Темрюкском районе» </vt:lpstr>
      <vt:lpstr>На культуру в 2017 году предусматриваются расходы в объеме   52,1 млн. рублей </vt:lpstr>
      <vt:lpstr>Отдельные целевые показатели муниципальной программы «Развитие культуры Темрюкского района» </vt:lpstr>
      <vt:lpstr>Расходы на здравоохранение в 2017 году –  62,0 млн.рублей</vt:lpstr>
      <vt:lpstr>Отдельные целевые показатели муниципальной программы «Развитие здравоохранения в Темрюкском районе» </vt:lpstr>
      <vt:lpstr>На социальную политику в 2017 году планируется  112,9 млн. рублей</vt:lpstr>
      <vt:lpstr>Отдельные целевые показатели муниципальной программы «Социальная поддержка граждан Темрюкского района» </vt:lpstr>
      <vt:lpstr>Слайд 17</vt:lpstr>
      <vt:lpstr>Отдельные целевые показатели муниципальной программы «Обеспечение и развитие физической культуры и спорта в Темрюкском районе» </vt:lpstr>
      <vt:lpstr>Слайд 19</vt:lpstr>
      <vt:lpstr>Программные мероприятия по разделу  «Национальная экономика»</vt:lpstr>
      <vt:lpstr>        На обеспечение деятельности МБУ «Единая служба заказчика» и управления капитального строительства направлено 10,7 млн. рублей </vt:lpstr>
      <vt:lpstr>Расходы по отрасли «Национальная безопасность и правоохранительная деятельность» -  15,3 млн.рублей</vt:lpstr>
      <vt:lpstr>Расходы по разделу «Общегосударственные вопросы»</vt:lpstr>
      <vt:lpstr>Слайд 24</vt:lpstr>
      <vt:lpstr>Поддержка поселений муниципального образования Темрюкский район </vt:lpstr>
      <vt:lpstr>Структура бюджета муниципального образования Темрюкский район  на  2017 год и на плановый период 2018 и 2019 годов</vt:lpstr>
      <vt:lpstr>Слайд 27</vt:lpstr>
      <vt:lpstr>Слайд 28</vt:lpstr>
      <vt:lpstr>Слайд 29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Чуприна А.А.</dc:creator>
  <cp:lastModifiedBy>Lebedeva</cp:lastModifiedBy>
  <cp:revision>1848</cp:revision>
  <cp:lastPrinted>2016-11-11T11:46:12Z</cp:lastPrinted>
  <dcterms:created xsi:type="dcterms:W3CDTF">1601-01-01T00:00:00Z</dcterms:created>
  <dcterms:modified xsi:type="dcterms:W3CDTF">2017-02-07T13:00:58Z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